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5" r:id="rId10"/>
    <p:sldId id="269" r:id="rId11"/>
    <p:sldId id="270" r:id="rId12"/>
    <p:sldId id="271" r:id="rId13"/>
    <p:sldId id="274" r:id="rId14"/>
    <p:sldId id="272" r:id="rId15"/>
    <p:sldId id="275" r:id="rId16"/>
    <p:sldId id="273" r:id="rId17"/>
    <p:sldId id="276" r:id="rId18"/>
    <p:sldId id="277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7CD"/>
    <a:srgbClr val="E4DCCF"/>
    <a:srgbClr val="B4C1B8"/>
    <a:srgbClr val="F8FCFF"/>
    <a:srgbClr val="A3A598"/>
    <a:srgbClr val="F0EBE3"/>
    <a:srgbClr val="353A34"/>
    <a:srgbClr val="587073"/>
    <a:srgbClr val="FDCBCC"/>
    <a:srgbClr val="0E4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69116" autoAdjust="0"/>
  </p:normalViewPr>
  <p:slideViewPr>
    <p:cSldViewPr snapToGrid="0">
      <p:cViewPr varScale="1">
        <p:scale>
          <a:sx n="42" d="100"/>
          <a:sy n="42" d="100"/>
        </p:scale>
        <p:origin x="153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0A6D3-6190-4F0C-A021-CA5755847C5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8A146-F4E4-4B9B-BE50-DBA4ADC8B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1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Adapun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flow chart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data yang </a:t>
            </a:r>
            <a:r>
              <a:rPr lang="en-US" dirty="0" err="1"/>
              <a:t>bersumber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Kaggle/ 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dataset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1460 </a:t>
            </a:r>
            <a:r>
              <a:rPr lang="en-US" dirty="0" err="1"/>
              <a:t>amatan</a:t>
            </a:r>
            <a:r>
              <a:rPr lang="en-US" dirty="0"/>
              <a:t> dan 81 </a:t>
            </a:r>
            <a:r>
              <a:rPr lang="en-US" dirty="0" err="1"/>
              <a:t>variabel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data,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/>
              <a:t>feature selection </a:t>
            </a:r>
            <a:r>
              <a:rPr lang="en-US" i="0" dirty="0"/>
              <a:t>yang </a:t>
            </a:r>
            <a:r>
              <a:rPr lang="en-US" i="0" dirty="0" err="1"/>
              <a:t>digunakan</a:t>
            </a:r>
            <a:r>
              <a:rPr lang="en-US" i="0" dirty="0"/>
              <a:t>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memilih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mana </a:t>
            </a:r>
            <a:r>
              <a:rPr lang="en-US" i="0" dirty="0" err="1"/>
              <a:t>saja</a:t>
            </a:r>
            <a:r>
              <a:rPr lang="en-US" i="0" dirty="0"/>
              <a:t> yang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dimasukan</a:t>
            </a:r>
            <a:r>
              <a:rPr lang="en-US" i="0" dirty="0"/>
              <a:t> </a:t>
            </a:r>
            <a:r>
              <a:rPr lang="en-US" i="0" dirty="0" err="1"/>
              <a:t>kedalam</a:t>
            </a:r>
            <a:r>
              <a:rPr lang="en-US" i="0" dirty="0"/>
              <a:t> </a:t>
            </a:r>
            <a:r>
              <a:rPr lang="en-US" i="0" dirty="0" err="1"/>
              <a:t>pemodelan</a:t>
            </a:r>
            <a:r>
              <a:rPr lang="en-US" i="0" dirty="0"/>
              <a:t>.</a:t>
            </a:r>
          </a:p>
          <a:p>
            <a:pPr marL="228600" indent="-228600">
              <a:buAutoNum type="arabicPeriod"/>
            </a:pPr>
            <a:r>
              <a:rPr lang="en-US" i="0" dirty="0" err="1"/>
              <a:t>Setelah</a:t>
            </a:r>
            <a:r>
              <a:rPr lang="en-US" i="0" dirty="0"/>
              <a:t> </a:t>
            </a:r>
            <a:r>
              <a:rPr lang="en-US" i="0" dirty="0" err="1"/>
              <a:t>diperoleh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yang </a:t>
            </a:r>
            <a:r>
              <a:rPr lang="en-US" i="0" dirty="0" err="1"/>
              <a:t>terpilih</a:t>
            </a:r>
            <a:r>
              <a:rPr lang="en-US" i="0" dirty="0"/>
              <a:t>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pemeriksaan</a:t>
            </a:r>
            <a:r>
              <a:rPr lang="en-US" i="0" dirty="0"/>
              <a:t> </a:t>
            </a:r>
            <a:r>
              <a:rPr lang="en-US" i="0" dirty="0" err="1"/>
              <a:t>nilai</a:t>
            </a:r>
            <a:r>
              <a:rPr lang="en-US" i="0" dirty="0"/>
              <a:t> </a:t>
            </a:r>
            <a:r>
              <a:rPr lang="en-US" i="0" dirty="0" err="1"/>
              <a:t>hilang</a:t>
            </a:r>
            <a:r>
              <a:rPr lang="en-US" i="0" dirty="0"/>
              <a:t>, </a:t>
            </a:r>
            <a:r>
              <a:rPr lang="en-US" i="0" dirty="0" err="1"/>
              <a:t>jika</a:t>
            </a:r>
            <a:r>
              <a:rPr lang="en-US" i="0" dirty="0"/>
              <a:t> </a:t>
            </a:r>
            <a:r>
              <a:rPr lang="en-US" i="0" dirty="0" err="1"/>
              <a:t>terdapat</a:t>
            </a:r>
            <a:r>
              <a:rPr lang="en-US" i="0" dirty="0"/>
              <a:t> </a:t>
            </a:r>
            <a:r>
              <a:rPr lang="en-US" i="0" dirty="0" err="1"/>
              <a:t>nilai</a:t>
            </a:r>
            <a:r>
              <a:rPr lang="en-US" i="0" dirty="0"/>
              <a:t> </a:t>
            </a:r>
            <a:r>
              <a:rPr lang="en-US" i="0" dirty="0" err="1"/>
              <a:t>hilang</a:t>
            </a:r>
            <a:r>
              <a:rPr lang="en-US" i="0" dirty="0"/>
              <a:t> </a:t>
            </a:r>
            <a:r>
              <a:rPr lang="en-US" i="0" dirty="0" err="1"/>
              <a:t>maka</a:t>
            </a:r>
            <a:r>
              <a:rPr lang="en-US" i="0" dirty="0"/>
              <a:t>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penanganan</a:t>
            </a:r>
            <a:r>
              <a:rPr lang="en-US" i="0" dirty="0"/>
              <a:t> denga 3 </a:t>
            </a:r>
            <a:r>
              <a:rPr lang="en-US" i="0" dirty="0" err="1"/>
              <a:t>metode</a:t>
            </a:r>
            <a:r>
              <a:rPr lang="en-US" i="0" dirty="0"/>
              <a:t> </a:t>
            </a:r>
            <a:r>
              <a:rPr lang="en-US" i="0" dirty="0" err="1"/>
              <a:t>seperti</a:t>
            </a:r>
            <a:r>
              <a:rPr lang="en-US" i="0" dirty="0"/>
              <a:t> pada flowchart </a:t>
            </a:r>
            <a:r>
              <a:rPr lang="en-US" i="0" dirty="0" err="1"/>
              <a:t>kemudian</a:t>
            </a:r>
            <a:r>
              <a:rPr lang="en-US" i="0" dirty="0"/>
              <a:t>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analisis</a:t>
            </a:r>
            <a:r>
              <a:rPr lang="en-US" i="0" dirty="0"/>
              <a:t> </a:t>
            </a:r>
            <a:r>
              <a:rPr lang="en-US" i="0" dirty="0" err="1"/>
              <a:t>deskriptif</a:t>
            </a:r>
            <a:r>
              <a:rPr lang="en-US" i="0" dirty="0"/>
              <a:t> </a:t>
            </a:r>
            <a:r>
              <a:rPr lang="en-US" i="0" dirty="0" err="1"/>
              <a:t>terhadap</a:t>
            </a:r>
            <a:r>
              <a:rPr lang="en-US" i="0" dirty="0"/>
              <a:t> </a:t>
            </a:r>
            <a:r>
              <a:rPr lang="en-US" i="0" dirty="0" err="1"/>
              <a:t>seluruh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.</a:t>
            </a:r>
          </a:p>
          <a:p>
            <a:pPr marL="228600" indent="-228600">
              <a:buAutoNum type="arabicPeriod"/>
            </a:pPr>
            <a:r>
              <a:rPr lang="en-US" i="0" dirty="0" err="1"/>
              <a:t>Kemudian</a:t>
            </a:r>
            <a:r>
              <a:rPr lang="en-US" i="0" dirty="0"/>
              <a:t>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pembentukan</a:t>
            </a:r>
            <a:r>
              <a:rPr lang="en-US" i="0" dirty="0"/>
              <a:t> model, </a:t>
            </a:r>
            <a:r>
              <a:rPr lang="en-US" i="0" dirty="0" err="1"/>
              <a:t>setelah</a:t>
            </a:r>
            <a:r>
              <a:rPr lang="en-US" i="0" dirty="0"/>
              <a:t>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pembentukan</a:t>
            </a:r>
            <a:r>
              <a:rPr lang="en-US" i="0" dirty="0"/>
              <a:t> model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pemeriksaan</a:t>
            </a:r>
            <a:r>
              <a:rPr lang="en-US" i="0" dirty="0"/>
              <a:t> </a:t>
            </a:r>
            <a:r>
              <a:rPr lang="en-US" i="0" dirty="0" err="1"/>
              <a:t>akuras</a:t>
            </a:r>
            <a:r>
              <a:rPr lang="en-US" i="0" dirty="0"/>
              <a:t> </a:t>
            </a:r>
            <a:r>
              <a:rPr lang="en-US" i="0" dirty="0" err="1"/>
              <a:t>hasil</a:t>
            </a:r>
            <a:r>
              <a:rPr lang="en-US" i="0" dirty="0"/>
              <a:t> </a:t>
            </a:r>
            <a:r>
              <a:rPr lang="en-US" i="0" dirty="0" err="1"/>
              <a:t>prediksi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adjusted R square dan </a:t>
            </a:r>
            <a:r>
              <a:rPr lang="en-US" i="0" dirty="0" err="1"/>
              <a:t>menentukan</a:t>
            </a:r>
            <a:r>
              <a:rPr lang="en-US" i="0" dirty="0"/>
              <a:t> model </a:t>
            </a:r>
            <a:r>
              <a:rPr lang="en-US" i="0" dirty="0" err="1"/>
              <a:t>terbaik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i="1" dirty="0"/>
              <a:t>feature selection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metode</a:t>
            </a:r>
            <a:r>
              <a:rPr lang="en-US" i="0" dirty="0"/>
              <a:t> filter </a:t>
            </a:r>
            <a:r>
              <a:rPr lang="en-US" i="0" dirty="0" err="1"/>
              <a:t>yaitu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memilih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yang </a:t>
            </a:r>
            <a:r>
              <a:rPr lang="en-US" i="0" dirty="0" err="1"/>
              <a:t>berpengaruh</a:t>
            </a:r>
            <a:r>
              <a:rPr lang="en-US" i="0" dirty="0"/>
              <a:t> </a:t>
            </a:r>
            <a:r>
              <a:rPr lang="en-US" i="0" dirty="0" err="1"/>
              <a:t>terhadap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</a:t>
            </a:r>
            <a:r>
              <a:rPr lang="en-US" i="0" dirty="0" err="1"/>
              <a:t>dependen</a:t>
            </a:r>
            <a:r>
              <a:rPr lang="en-US" i="0" dirty="0"/>
              <a:t>. </a:t>
            </a:r>
            <a:r>
              <a:rPr lang="en-US" i="0" dirty="0" err="1"/>
              <a:t>Daalam</a:t>
            </a:r>
            <a:r>
              <a:rPr lang="en-US" i="0" dirty="0"/>
              <a:t> </a:t>
            </a:r>
            <a:r>
              <a:rPr lang="en-US" i="0" dirty="0" err="1"/>
              <a:t>hal</a:t>
            </a:r>
            <a:r>
              <a:rPr lang="en-US" i="0" dirty="0"/>
              <a:t>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digunakan</a:t>
            </a:r>
            <a:r>
              <a:rPr lang="en-US" i="0" dirty="0"/>
              <a:t> </a:t>
            </a:r>
            <a:r>
              <a:rPr lang="en-US" i="0" dirty="0" err="1"/>
              <a:t>metode</a:t>
            </a:r>
            <a:r>
              <a:rPr lang="en-US" i="0" dirty="0"/>
              <a:t> </a:t>
            </a:r>
            <a:r>
              <a:rPr lang="en-US" i="0" dirty="0" err="1"/>
              <a:t>korelasi</a:t>
            </a:r>
            <a:r>
              <a:rPr lang="en-US" i="0" dirty="0"/>
              <a:t> </a:t>
            </a:r>
            <a:r>
              <a:rPr lang="en-US" i="0" dirty="0" err="1"/>
              <a:t>jika</a:t>
            </a:r>
            <a:r>
              <a:rPr lang="en-US" i="0" dirty="0"/>
              <a:t> </a:t>
            </a:r>
            <a:r>
              <a:rPr lang="en-US" i="0" dirty="0" err="1"/>
              <a:t>dependen</a:t>
            </a:r>
            <a:r>
              <a:rPr lang="en-US" i="0" dirty="0"/>
              <a:t> dan independent </a:t>
            </a:r>
            <a:r>
              <a:rPr lang="en-US" i="0" dirty="0" err="1"/>
              <a:t>bersifat</a:t>
            </a:r>
            <a:r>
              <a:rPr lang="en-US" i="0" dirty="0"/>
              <a:t> </a:t>
            </a:r>
            <a:r>
              <a:rPr lang="en-US" i="0" dirty="0" err="1"/>
              <a:t>numerik</a:t>
            </a:r>
            <a:r>
              <a:rPr lang="en-US" i="0" dirty="0"/>
              <a:t> dan </a:t>
            </a:r>
            <a:r>
              <a:rPr lang="en-US" i="0" dirty="0" err="1"/>
              <a:t>anova</a:t>
            </a:r>
            <a:r>
              <a:rPr lang="en-US" i="0" dirty="0"/>
              <a:t> </a:t>
            </a:r>
            <a:r>
              <a:rPr lang="en-US" i="0" dirty="0" err="1"/>
              <a:t>jika</a:t>
            </a:r>
            <a:r>
              <a:rPr lang="en-US" i="0" dirty="0"/>
              <a:t> independent </a:t>
            </a:r>
            <a:r>
              <a:rPr lang="en-US" i="0" dirty="0" err="1"/>
              <a:t>bersipat</a:t>
            </a:r>
            <a:r>
              <a:rPr lang="en-US" i="0" dirty="0"/>
              <a:t> </a:t>
            </a:r>
            <a:r>
              <a:rPr lang="en-US" i="0" dirty="0" err="1"/>
              <a:t>kategorik</a:t>
            </a:r>
            <a:r>
              <a:rPr lang="en-US" i="0" dirty="0"/>
              <a:t>. </a:t>
            </a:r>
            <a:r>
              <a:rPr lang="en-US" i="0" dirty="0" err="1"/>
              <a:t>Sehingga</a:t>
            </a:r>
            <a:r>
              <a:rPr lang="en-US" i="0" dirty="0"/>
              <a:t> </a:t>
            </a:r>
            <a:r>
              <a:rPr lang="en-US" i="0" dirty="0" err="1"/>
              <a:t>dipilih</a:t>
            </a:r>
            <a:r>
              <a:rPr lang="en-US" i="0" dirty="0"/>
              <a:t> 9 </a:t>
            </a:r>
            <a:r>
              <a:rPr lang="en-US" i="0" dirty="0" err="1"/>
              <a:t>variabel</a:t>
            </a:r>
            <a:r>
              <a:rPr lang="en-US" i="0" dirty="0"/>
              <a:t> </a:t>
            </a:r>
            <a:r>
              <a:rPr lang="en-US" i="0" dirty="0" err="1"/>
              <a:t>prediktor</a:t>
            </a:r>
            <a:r>
              <a:rPr lang="en-US" i="0" dirty="0"/>
              <a:t> </a:t>
            </a:r>
            <a:r>
              <a:rPr lang="en-US" i="0" dirty="0" err="1"/>
              <a:t>seperti</a:t>
            </a:r>
            <a:r>
              <a:rPr lang="en-US" i="0" dirty="0"/>
              <a:t> yang </a:t>
            </a:r>
            <a:r>
              <a:rPr lang="en-US" i="0" dirty="0" err="1"/>
              <a:t>terlihat</a:t>
            </a:r>
            <a:r>
              <a:rPr lang="en-US" i="0" dirty="0"/>
              <a:t> pada </a:t>
            </a:r>
            <a:r>
              <a:rPr lang="en-US" i="0" dirty="0" err="1"/>
              <a:t>tabel</a:t>
            </a:r>
            <a:r>
              <a:rPr lang="en-US" i="0" dirty="0"/>
              <a:t> </a:t>
            </a:r>
            <a:r>
              <a:rPr lang="en-US" i="0" dirty="0" err="1"/>
              <a:t>berikut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4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amatan</a:t>
            </a:r>
            <a:r>
              <a:rPr lang="en-US" dirty="0"/>
              <a:t> pada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basement 1423 </a:t>
            </a:r>
            <a:r>
              <a:rPr lang="en-US" dirty="0" err="1"/>
              <a:t>dari</a:t>
            </a:r>
            <a:r>
              <a:rPr lang="en-US" dirty="0"/>
              <a:t> total 1460 </a:t>
            </a:r>
            <a:r>
              <a:rPr lang="en-US" dirty="0" err="1"/>
              <a:t>amatan</a:t>
            </a:r>
            <a:r>
              <a:rPr lang="en-US" dirty="0"/>
              <a:t>.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37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prediktor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5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1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Jika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rata-rata dan </a:t>
            </a:r>
            <a:r>
              <a:rPr lang="en-US" dirty="0" err="1"/>
              <a:t>kuantitas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/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, </a:t>
            </a:r>
            <a:r>
              <a:rPr lang="en-US" dirty="0" err="1"/>
              <a:t>eksterior</a:t>
            </a:r>
            <a:r>
              <a:rPr lang="en-US" dirty="0"/>
              <a:t> dan basement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//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 juga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tingginya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harganya</a:t>
            </a:r>
            <a:r>
              <a:rPr lang="en-US" dirty="0"/>
              <a:t> yang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dibanding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beraspal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diminati</a:t>
            </a:r>
            <a:r>
              <a:rPr lang="en-US" dirty="0"/>
              <a:t>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harganya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dibanding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berkerikil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sangat </a:t>
            </a:r>
            <a:r>
              <a:rPr lang="en-US" dirty="0" err="1"/>
              <a:t>dipertimbangkan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87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3 model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yang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/ Model 1 </a:t>
            </a:r>
            <a:r>
              <a:rPr lang="en-US" dirty="0" err="1"/>
              <a:t>menunjukkan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dengen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nilia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modus/ model 2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data/ </a:t>
            </a:r>
            <a:r>
              <a:rPr lang="en-US" dirty="0" err="1"/>
              <a:t>serta</a:t>
            </a:r>
            <a:r>
              <a:rPr lang="en-US" dirty="0"/>
              <a:t> model 3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// </a:t>
            </a:r>
            <a:r>
              <a:rPr lang="en-US" dirty="0" err="1"/>
              <a:t>Pemodelan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mengguanakan</a:t>
            </a:r>
            <a:r>
              <a:rPr lang="en-US" dirty="0"/>
              <a:t> data training/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data training di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70% </a:t>
            </a:r>
            <a:r>
              <a:rPr lang="en-US" dirty="0" err="1"/>
              <a:t>dari</a:t>
            </a:r>
            <a:r>
              <a:rPr lang="en-US" dirty="0"/>
              <a:t> data dan </a:t>
            </a:r>
            <a:r>
              <a:rPr lang="en-US" dirty="0" err="1"/>
              <a:t>sisanya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data testing//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lah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machine learning.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ketiga</a:t>
            </a:r>
            <a:r>
              <a:rPr lang="en-US" dirty="0"/>
              <a:t>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model.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konsisten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model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menaikkan</a:t>
            </a:r>
            <a:r>
              <a:rPr lang="en-US" dirty="0"/>
              <a:t> dan </a:t>
            </a:r>
            <a:r>
              <a:rPr lang="en-US" dirty="0" err="1"/>
              <a:t>menurunkan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. </a:t>
            </a:r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X1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tamu</a:t>
            </a:r>
            <a:r>
              <a:rPr lang="en-US" dirty="0"/>
              <a:t> yang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perumahan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02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pembelajaran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mesin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testing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sebelumnya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ambil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training//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indpenden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testing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memprediksi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perumahan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sebelumnya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terbentyk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diperoleh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prediksi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testing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aktual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testing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sendiri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pemeriksaan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kedekatan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prediksi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aktual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garis orange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menunjukkan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prediksi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dan garis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biru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menunjukkan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aktual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Berdasarkan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terlihat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aktual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prediksi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berbeda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jauh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seluruh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model/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terlihat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garis yang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saling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bertumpuk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meskipun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tetap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error pada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prediksi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dilihat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sisa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warna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biru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terlihat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setiap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amatan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//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08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determinasi</a:t>
            </a:r>
            <a:r>
              <a:rPr lang="en-US" dirty="0"/>
              <a:t> adjusted </a:t>
            </a:r>
            <a:r>
              <a:rPr lang="en-US" dirty="0" err="1"/>
              <a:t>menggunakan</a:t>
            </a:r>
            <a:r>
              <a:rPr lang="en-US" dirty="0"/>
              <a:t> data testing,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R2 adjusted </a:t>
            </a:r>
            <a:r>
              <a:rPr lang="en-US" dirty="0" err="1"/>
              <a:t>ketiga</a:t>
            </a:r>
            <a:r>
              <a:rPr lang="en-US" dirty="0"/>
              <a:t> model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ditunjukkan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 Pada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garis </a:t>
            </a:r>
            <a:r>
              <a:rPr lang="en-US" dirty="0" err="1"/>
              <a:t>prediksi</a:t>
            </a:r>
            <a:r>
              <a:rPr lang="en-US" dirty="0"/>
              <a:t> model 1, 2, dan 3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bertumpuk</a:t>
            </a:r>
            <a:r>
              <a:rPr lang="en-US" dirty="0"/>
              <a:t>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R2 adjusted </a:t>
            </a:r>
            <a:r>
              <a:rPr lang="en-US" dirty="0" err="1"/>
              <a:t>bahwa</a:t>
            </a:r>
            <a:r>
              <a:rPr lang="en-US" dirty="0"/>
              <a:t>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dihapus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determinasi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.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yang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oleh </a:t>
            </a:r>
            <a:r>
              <a:rPr lang="en-US" dirty="0" err="1"/>
              <a:t>kecilnya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2%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amatan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tidka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model.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direkomendasikan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4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Pada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analisis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dibentuk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regresi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linier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berganda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berdasarkan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penanganan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 Hasil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evaluasi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akurasi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prediksi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menunjukkan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hampir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setiap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yaitu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0,76 pada model 1, 0,76 pada model 2 dan 0,78 pada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analisis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terbaik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penanganan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penghapusan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mengandung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lebih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disarankan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niali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memperlihatkan</a:t>
                </a:r>
                <a:r>
                  <a:rPr lang="en-US" sz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baseline="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akurasi</a:t>
                </a:r>
                <a:r>
                  <a:rPr lang="en-US" sz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yang </a:t>
                </a:r>
                <a:r>
                  <a:rPr lang="en-US" sz="1200" baseline="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hampir</a:t>
                </a:r>
                <a:r>
                  <a:rPr lang="en-US" sz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baseline="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baseline="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disebabkan</a:t>
                </a:r>
                <a:r>
                  <a:rPr lang="en-US" sz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oleh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cukup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kecil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yaitu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2%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seluruh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amatan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pengisian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mempengaruhi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model.</a:t>
                </a:r>
                <a:endParaRPr lang="en-US" sz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Pada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analisis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dibentuk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regresi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linier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berganda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berdasarkan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penanganan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 Hasil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evaluasi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akurasi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prediksi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menunjukkan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𝑅_𝑎𝑑𝑗^2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hampir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setiap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yaitu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0,76 pada model 1, 0,76 pada model 2 dan 0,78 pada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analisis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terbaik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penanganan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penghapusan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baris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mengandung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lebih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disarankan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Berdasarkan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niali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𝑅_𝑎𝑑𝑗^2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terlihat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akurasi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hampir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hal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disebabkan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oleh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cukup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kecil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yaitu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2%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seluruh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amatan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pengisian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hilang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mempengaruhi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model.</a:t>
                </a:r>
                <a:endParaRPr lang="en-US" sz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/ Salah </a:t>
            </a:r>
            <a:r>
              <a:rPr lang="en-US" dirty="0" err="1"/>
              <a:t>satunya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/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yang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terekam</a:t>
            </a:r>
            <a:r>
              <a:rPr lang="en-US" dirty="0"/>
              <a:t> dan </a:t>
            </a:r>
            <a:r>
              <a:rPr lang="en-US" dirty="0" err="1"/>
              <a:t>membentuk</a:t>
            </a:r>
            <a:r>
              <a:rPr lang="en-US" dirty="0"/>
              <a:t> data yang sangat </a:t>
            </a:r>
            <a:r>
              <a:rPr lang="en-US" dirty="0" err="1"/>
              <a:t>besar</a:t>
            </a:r>
            <a:r>
              <a:rPr lang="en-US" dirty="0"/>
              <a:t>//</a:t>
            </a:r>
          </a:p>
          <a:p>
            <a:r>
              <a:rPr lang="en-US" dirty="0"/>
              <a:t>Data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/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manfaat</a:t>
            </a:r>
            <a:r>
              <a:rPr lang="en-US" dirty="0"/>
              <a:t> yang sangat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penggunanya</a:t>
            </a:r>
            <a:r>
              <a:rPr lang="en-US" dirty="0"/>
              <a:t>/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volume dan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data yang sangat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pengolahannya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/ Jika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konvensional</a:t>
            </a:r>
            <a:r>
              <a:rPr lang="en-US" dirty="0"/>
              <a:t>//</a:t>
            </a:r>
            <a:r>
              <a:rPr lang="en-US" dirty="0" err="1"/>
              <a:t>Sehingga</a:t>
            </a:r>
            <a:r>
              <a:rPr lang="en-US" dirty="0"/>
              <a:t> pada decade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i="0" dirty="0"/>
              <a:t>machine learning yang </a:t>
            </a:r>
            <a:r>
              <a:rPr lang="en-US" i="0" dirty="0" err="1"/>
              <a:t>merupakan</a:t>
            </a:r>
            <a:r>
              <a:rPr lang="en-US" i="0" dirty="0"/>
              <a:t> </a:t>
            </a:r>
            <a:r>
              <a:rPr lang="en-US" i="0" dirty="0" err="1"/>
              <a:t>bagian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1" dirty="0"/>
              <a:t>artificial intelligence </a:t>
            </a:r>
            <a:r>
              <a:rPr lang="en-US" i="0" dirty="0"/>
              <a:t>yang </a:t>
            </a:r>
            <a:r>
              <a:rPr lang="en-US" i="0" dirty="0" err="1"/>
              <a:t>dapat</a:t>
            </a:r>
            <a:r>
              <a:rPr lang="en-US" i="0" dirty="0"/>
              <a:t> </a:t>
            </a:r>
            <a:r>
              <a:rPr lang="en-US" i="0" dirty="0" err="1"/>
              <a:t>melakukan</a:t>
            </a:r>
            <a:r>
              <a:rPr lang="en-US" i="0" dirty="0"/>
              <a:t> </a:t>
            </a:r>
            <a:r>
              <a:rPr lang="en-US" i="0" dirty="0" err="1"/>
              <a:t>prediksi</a:t>
            </a:r>
            <a:r>
              <a:rPr lang="en-US" i="0" dirty="0"/>
              <a:t> </a:t>
            </a:r>
            <a:r>
              <a:rPr lang="en-US" i="0" dirty="0" err="1"/>
              <a:t>tanpa</a:t>
            </a:r>
            <a:r>
              <a:rPr lang="en-US" i="0" dirty="0"/>
              <a:t> </a:t>
            </a:r>
            <a:r>
              <a:rPr lang="en-US" i="0" dirty="0" err="1"/>
              <a:t>harus</a:t>
            </a:r>
            <a:r>
              <a:rPr lang="en-US" i="0" dirty="0"/>
              <a:t> </a:t>
            </a:r>
            <a:r>
              <a:rPr lang="en-US" i="0" dirty="0" err="1"/>
              <a:t>dilakukan</a:t>
            </a:r>
            <a:r>
              <a:rPr lang="en-US" i="0" dirty="0"/>
              <a:t> </a:t>
            </a:r>
            <a:r>
              <a:rPr lang="en-US" i="0" dirty="0" err="1"/>
              <a:t>pemrograman</a:t>
            </a:r>
            <a:r>
              <a:rPr lang="en-US" i="0" dirty="0"/>
              <a:t> </a:t>
            </a:r>
            <a:r>
              <a:rPr lang="en-US" i="0" dirty="0" err="1"/>
              <a:t>secara</a:t>
            </a:r>
            <a:r>
              <a:rPr lang="en-US" i="0" dirty="0"/>
              <a:t> manual </a:t>
            </a:r>
            <a:r>
              <a:rPr lang="en-US" i="0" dirty="0" err="1"/>
              <a:t>sehingga</a:t>
            </a:r>
            <a:r>
              <a:rPr lang="en-US" i="0" dirty="0"/>
              <a:t> </a:t>
            </a:r>
            <a:r>
              <a:rPr lang="en-US" i="0" dirty="0" err="1"/>
              <a:t>pengolahan</a:t>
            </a:r>
            <a:r>
              <a:rPr lang="en-US" i="0" dirty="0"/>
              <a:t> data </a:t>
            </a:r>
            <a:r>
              <a:rPr lang="en-US" i="0" dirty="0" err="1"/>
              <a:t>menjadi</a:t>
            </a:r>
            <a:r>
              <a:rPr lang="en-US" i="0" dirty="0"/>
              <a:t> </a:t>
            </a:r>
            <a:r>
              <a:rPr lang="en-US" i="0" dirty="0" err="1"/>
              <a:t>lebih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/ </a:t>
            </a:r>
            <a:r>
              <a:rPr lang="en-US" i="0" dirty="0" err="1"/>
              <a:t>metode</a:t>
            </a:r>
            <a:r>
              <a:rPr lang="en-US" i="0" dirty="0"/>
              <a:t>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memanfaatkan</a:t>
            </a:r>
            <a:r>
              <a:rPr lang="en-US" i="0" dirty="0"/>
              <a:t> model </a:t>
            </a:r>
            <a:r>
              <a:rPr lang="en-US" i="0" dirty="0" err="1"/>
              <a:t>matematika</a:t>
            </a:r>
            <a:r>
              <a:rPr lang="en-US" i="0" dirty="0"/>
              <a:t>/</a:t>
            </a:r>
            <a:r>
              <a:rPr lang="en-US" i="0" dirty="0" err="1"/>
              <a:t>statistika</a:t>
            </a:r>
            <a:r>
              <a:rPr lang="en-US" i="0" dirty="0"/>
              <a:t> </a:t>
            </a:r>
            <a:r>
              <a:rPr lang="en-US" i="0" dirty="0" err="1"/>
              <a:t>sebagai</a:t>
            </a:r>
            <a:r>
              <a:rPr lang="en-US" i="0" dirty="0"/>
              <a:t> </a:t>
            </a:r>
            <a:r>
              <a:rPr lang="en-US" i="0" dirty="0" err="1"/>
              <a:t>dasar</a:t>
            </a:r>
            <a:r>
              <a:rPr lang="en-US" i="0" dirty="0"/>
              <a:t> </a:t>
            </a:r>
            <a:r>
              <a:rPr lang="en-US" i="0" dirty="0" err="1"/>
              <a:t>pengolahannya</a:t>
            </a:r>
            <a:r>
              <a:rPr lang="en-US" i="0" dirty="0"/>
              <a:t>/ yang </a:t>
            </a:r>
            <a:r>
              <a:rPr lang="en-US" i="0" dirty="0" err="1"/>
              <a:t>kemudian</a:t>
            </a:r>
            <a:r>
              <a:rPr lang="en-US" i="0" dirty="0"/>
              <a:t> </a:t>
            </a:r>
            <a:r>
              <a:rPr lang="en-US" i="0" dirty="0" err="1"/>
              <a:t>dipadukan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komputasi</a:t>
            </a:r>
            <a:r>
              <a:rPr lang="en-US" i="0" dirty="0"/>
              <a:t>// </a:t>
            </a:r>
            <a:r>
              <a:rPr lang="en-US" i="0" dirty="0" err="1"/>
              <a:t>metode</a:t>
            </a:r>
            <a:r>
              <a:rPr lang="en-US" i="0" dirty="0"/>
              <a:t>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cukup</a:t>
            </a:r>
            <a:r>
              <a:rPr lang="en-US" i="0" dirty="0"/>
              <a:t> </a:t>
            </a:r>
            <a:r>
              <a:rPr lang="en-US" i="0" dirty="0" err="1"/>
              <a:t>ramai</a:t>
            </a:r>
            <a:r>
              <a:rPr lang="en-US" i="0" dirty="0"/>
              <a:t> </a:t>
            </a:r>
            <a:r>
              <a:rPr lang="en-US" i="0" dirty="0" err="1"/>
              <a:t>dibicarakan</a:t>
            </a:r>
            <a:r>
              <a:rPr lang="en-US" i="0" dirty="0"/>
              <a:t> </a:t>
            </a:r>
            <a:r>
              <a:rPr lang="en-US" i="0" dirty="0" err="1"/>
              <a:t>akhir-akhir</a:t>
            </a:r>
            <a:r>
              <a:rPr lang="en-US" i="0" dirty="0"/>
              <a:t> </a:t>
            </a:r>
            <a:r>
              <a:rPr lang="en-US" i="0" dirty="0" err="1"/>
              <a:t>ini</a:t>
            </a:r>
            <a:r>
              <a:rPr lang="en-US" i="0" dirty="0"/>
              <a:t> dan </a:t>
            </a:r>
            <a:r>
              <a:rPr lang="en-US" i="0" dirty="0" err="1"/>
              <a:t>tentunya</a:t>
            </a:r>
            <a:r>
              <a:rPr lang="en-US" i="0" dirty="0"/>
              <a:t> </a:t>
            </a:r>
            <a:r>
              <a:rPr lang="en-US" i="0" dirty="0" err="1"/>
              <a:t>menjadi</a:t>
            </a:r>
            <a:r>
              <a:rPr lang="en-US" i="0" dirty="0"/>
              <a:t> </a:t>
            </a:r>
            <a:r>
              <a:rPr lang="en-US" i="0" dirty="0" err="1"/>
              <a:t>bidang</a:t>
            </a:r>
            <a:r>
              <a:rPr lang="en-US" i="0" dirty="0"/>
              <a:t> yang </a:t>
            </a:r>
            <a:r>
              <a:rPr lang="en-US" i="0" dirty="0" err="1"/>
              <a:t>banyak</a:t>
            </a:r>
            <a:r>
              <a:rPr lang="en-US" i="0" dirty="0"/>
              <a:t> </a:t>
            </a:r>
            <a:r>
              <a:rPr lang="en-US" i="0" dirty="0" err="1"/>
              <a:t>diminati</a:t>
            </a:r>
            <a:r>
              <a:rPr lang="en-US" i="0" dirty="0"/>
              <a:t> </a:t>
            </a:r>
            <a:r>
              <a:rPr lang="en-US" i="0" dirty="0" err="1"/>
              <a:t>termasuk</a:t>
            </a:r>
            <a:r>
              <a:rPr lang="en-US" i="0" dirty="0"/>
              <a:t> di </a:t>
            </a:r>
            <a:r>
              <a:rPr lang="en-US" i="0" dirty="0" err="1"/>
              <a:t>kalangan</a:t>
            </a:r>
            <a:r>
              <a:rPr lang="en-US" i="0" dirty="0"/>
              <a:t> </a:t>
            </a:r>
            <a:r>
              <a:rPr lang="en-US" i="0" dirty="0" err="1"/>
              <a:t>mahasiswa</a:t>
            </a:r>
            <a:r>
              <a:rPr lang="en-US" i="0" dirty="0"/>
              <a:t>// </a:t>
            </a:r>
          </a:p>
          <a:p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memfasilitasi</a:t>
            </a:r>
            <a:r>
              <a:rPr lang="en-US" i="0" dirty="0"/>
              <a:t> </a:t>
            </a:r>
            <a:r>
              <a:rPr lang="en-US" i="0" dirty="0" err="1"/>
              <a:t>minat</a:t>
            </a:r>
            <a:r>
              <a:rPr lang="en-US" i="0" dirty="0"/>
              <a:t> </a:t>
            </a:r>
            <a:r>
              <a:rPr lang="en-US" i="0" dirty="0" err="1"/>
              <a:t>mahasiswa</a:t>
            </a:r>
            <a:r>
              <a:rPr lang="en-US" i="0" dirty="0"/>
              <a:t> </a:t>
            </a:r>
            <a:r>
              <a:rPr lang="en-US" i="0" dirty="0" err="1"/>
              <a:t>terkait</a:t>
            </a:r>
            <a:r>
              <a:rPr lang="en-US" i="0" dirty="0"/>
              <a:t> machine learning/ </a:t>
            </a:r>
            <a:r>
              <a:rPr lang="en-US" i="0" dirty="0" err="1"/>
              <a:t>kampus</a:t>
            </a:r>
            <a:r>
              <a:rPr lang="en-US" i="0" dirty="0"/>
              <a:t> </a:t>
            </a:r>
            <a:r>
              <a:rPr lang="en-US" i="0" dirty="0" err="1"/>
              <a:t>merdeka</a:t>
            </a:r>
            <a:r>
              <a:rPr lang="en-US" i="0" dirty="0"/>
              <a:t> yang </a:t>
            </a:r>
            <a:r>
              <a:rPr lang="en-US" i="0" dirty="0" err="1"/>
              <a:t>bekerja</a:t>
            </a:r>
            <a:r>
              <a:rPr lang="en-US" i="0" dirty="0"/>
              <a:t> </a:t>
            </a:r>
            <a:r>
              <a:rPr lang="en-US" i="0" dirty="0" err="1"/>
              <a:t>sama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Zenius</a:t>
            </a:r>
            <a:r>
              <a:rPr lang="en-US" i="0" dirty="0"/>
              <a:t> </a:t>
            </a:r>
            <a:r>
              <a:rPr lang="en-US" i="0" dirty="0" err="1"/>
              <a:t>mengadakan</a:t>
            </a:r>
            <a:r>
              <a:rPr lang="en-US" i="0" dirty="0"/>
              <a:t> program </a:t>
            </a:r>
            <a:r>
              <a:rPr lang="en-US" i="0" dirty="0" err="1"/>
              <a:t>studi</a:t>
            </a:r>
            <a:r>
              <a:rPr lang="en-US" i="0" dirty="0"/>
              <a:t> </a:t>
            </a:r>
            <a:r>
              <a:rPr lang="en-US" i="0" dirty="0" err="1"/>
              <a:t>independen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nama</a:t>
            </a:r>
            <a:r>
              <a:rPr lang="en-US" i="0" dirty="0"/>
              <a:t> program </a:t>
            </a:r>
            <a:r>
              <a:rPr lang="en-US" i="1" dirty="0"/>
              <a:t>accelerated machine learning/ </a:t>
            </a:r>
            <a:r>
              <a:rPr lang="en-US" i="0" dirty="0" err="1"/>
              <a:t>Melalui</a:t>
            </a:r>
            <a:r>
              <a:rPr lang="en-US" i="0" dirty="0"/>
              <a:t> program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mahasiswa</a:t>
            </a:r>
            <a:r>
              <a:rPr lang="en-US" i="0" dirty="0"/>
              <a:t> </a:t>
            </a:r>
            <a:r>
              <a:rPr lang="en-US" i="0" dirty="0" err="1"/>
              <a:t>diajarkan</a:t>
            </a:r>
            <a:r>
              <a:rPr lang="en-US" i="0" dirty="0"/>
              <a:t> </a:t>
            </a:r>
            <a:r>
              <a:rPr lang="en-US" i="0" dirty="0" err="1"/>
              <a:t>pemodelan</a:t>
            </a:r>
            <a:r>
              <a:rPr lang="en-US" i="0" dirty="0"/>
              <a:t> </a:t>
            </a:r>
            <a:r>
              <a:rPr lang="en-US" i="1" dirty="0"/>
              <a:t>machine learning </a:t>
            </a:r>
            <a:r>
              <a:rPr lang="en-US" i="0" dirty="0" err="1"/>
              <a:t>mulai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0" dirty="0" err="1"/>
              <a:t>dasar</a:t>
            </a:r>
            <a:r>
              <a:rPr lang="en-US" i="0" dirty="0"/>
              <a:t> </a:t>
            </a:r>
            <a:r>
              <a:rPr lang="en-US" i="0" dirty="0" err="1"/>
              <a:t>yaitu</a:t>
            </a:r>
            <a:r>
              <a:rPr lang="en-US" i="0" dirty="0"/>
              <a:t> </a:t>
            </a:r>
            <a:r>
              <a:rPr lang="en-US" i="0" dirty="0" err="1"/>
              <a:t>pembersihan</a:t>
            </a:r>
            <a:r>
              <a:rPr lang="en-US" i="0" dirty="0"/>
              <a:t> data </a:t>
            </a:r>
            <a:r>
              <a:rPr lang="en-US" i="0" dirty="0" err="1"/>
              <a:t>hingga</a:t>
            </a:r>
            <a:r>
              <a:rPr lang="en-US" i="0" dirty="0"/>
              <a:t> </a:t>
            </a:r>
            <a:r>
              <a:rPr lang="en-US" i="0" dirty="0" err="1"/>
              <a:t>pemodelan</a:t>
            </a:r>
            <a:r>
              <a:rPr lang="en-US" i="0" dirty="0"/>
              <a:t>//</a:t>
            </a:r>
          </a:p>
          <a:p>
            <a:r>
              <a:rPr lang="en-US" i="0" dirty="0" err="1"/>
              <a:t>Regersi</a:t>
            </a:r>
            <a:r>
              <a:rPr lang="en-US" i="0" dirty="0"/>
              <a:t> linier </a:t>
            </a:r>
            <a:r>
              <a:rPr lang="en-US" i="0" dirty="0" err="1"/>
              <a:t>merupakan</a:t>
            </a:r>
            <a:r>
              <a:rPr lang="en-US" i="0" dirty="0"/>
              <a:t> salah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algoritma</a:t>
            </a:r>
            <a:r>
              <a:rPr lang="en-US" i="0" dirty="0"/>
              <a:t> </a:t>
            </a:r>
            <a:r>
              <a:rPr lang="en-US" i="1" dirty="0"/>
              <a:t>machine learning </a:t>
            </a:r>
            <a:r>
              <a:rPr lang="en-US" i="0" dirty="0"/>
              <a:t>yang di </a:t>
            </a:r>
            <a:r>
              <a:rPr lang="en-US" i="0" dirty="0" err="1"/>
              <a:t>ajarkan</a:t>
            </a:r>
            <a:r>
              <a:rPr lang="en-US" i="0" dirty="0"/>
              <a:t> pada program </a:t>
            </a:r>
            <a:r>
              <a:rPr lang="en-US" i="0" dirty="0" err="1"/>
              <a:t>ini</a:t>
            </a:r>
            <a:r>
              <a:rPr lang="en-US" i="0" dirty="0"/>
              <a:t>/ </a:t>
            </a:r>
            <a:r>
              <a:rPr lang="en-US" i="0" dirty="0" err="1"/>
              <a:t>algoritam</a:t>
            </a:r>
            <a:r>
              <a:rPr lang="en-US" i="0" dirty="0"/>
              <a:t> </a:t>
            </a:r>
            <a:r>
              <a:rPr lang="en-US" i="0" dirty="0" err="1"/>
              <a:t>regresi</a:t>
            </a:r>
            <a:r>
              <a:rPr lang="en-US" i="0" dirty="0"/>
              <a:t> linier </a:t>
            </a:r>
            <a:r>
              <a:rPr lang="en-US" i="0" dirty="0" err="1"/>
              <a:t>merupakan</a:t>
            </a:r>
            <a:r>
              <a:rPr lang="en-US" i="0" dirty="0"/>
              <a:t> </a:t>
            </a:r>
            <a:r>
              <a:rPr lang="en-US" i="0" dirty="0" err="1"/>
              <a:t>bagian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0" dirty="0" err="1"/>
              <a:t>kelompok</a:t>
            </a:r>
            <a:r>
              <a:rPr lang="en-US" i="0" dirty="0"/>
              <a:t> </a:t>
            </a:r>
            <a:r>
              <a:rPr lang="en-US" i="0" dirty="0" err="1"/>
              <a:t>algoritma</a:t>
            </a:r>
            <a:r>
              <a:rPr lang="en-US" i="0" dirty="0"/>
              <a:t> </a:t>
            </a:r>
            <a:r>
              <a:rPr lang="en-US" i="1" dirty="0"/>
              <a:t>supervised learning </a:t>
            </a:r>
            <a:r>
              <a:rPr lang="en-US" i="0" dirty="0" err="1"/>
              <a:t>yaitu</a:t>
            </a:r>
            <a:r>
              <a:rPr lang="en-US" i="0" dirty="0"/>
              <a:t> </a:t>
            </a:r>
            <a:r>
              <a:rPr lang="en-US" i="0" dirty="0" err="1"/>
              <a:t>kelompok</a:t>
            </a:r>
            <a:r>
              <a:rPr lang="en-US" i="0" dirty="0"/>
              <a:t> </a:t>
            </a:r>
            <a:r>
              <a:rPr lang="en-US" i="0" dirty="0" err="1"/>
              <a:t>algoritma</a:t>
            </a:r>
            <a:r>
              <a:rPr lang="en-US" i="0" dirty="0"/>
              <a:t> </a:t>
            </a:r>
            <a:r>
              <a:rPr lang="en-US" i="1" dirty="0"/>
              <a:t>machine learning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ciri</a:t>
            </a:r>
            <a:r>
              <a:rPr lang="en-US" i="0" dirty="0"/>
              <a:t> </a:t>
            </a:r>
            <a:r>
              <a:rPr lang="en-US" i="0" dirty="0" err="1"/>
              <a:t>memiliki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</a:t>
            </a:r>
            <a:r>
              <a:rPr lang="en-US" i="0" dirty="0" err="1"/>
              <a:t>dependen</a:t>
            </a:r>
            <a:r>
              <a:rPr lang="en-US" i="0" dirty="0"/>
              <a:t> </a:t>
            </a:r>
            <a:r>
              <a:rPr lang="en-US" i="0" dirty="0" err="1"/>
              <a:t>atau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target, yang </a:t>
            </a:r>
            <a:r>
              <a:rPr lang="en-US" i="0" dirty="0" err="1"/>
              <a:t>dalam</a:t>
            </a:r>
            <a:r>
              <a:rPr lang="en-US" i="0" dirty="0"/>
              <a:t> </a:t>
            </a:r>
            <a:r>
              <a:rPr lang="en-US" i="0" dirty="0" err="1"/>
              <a:t>bersifat</a:t>
            </a:r>
            <a:r>
              <a:rPr lang="en-US" i="0" dirty="0"/>
              <a:t> </a:t>
            </a:r>
            <a:r>
              <a:rPr lang="en-US" i="0" dirty="0" err="1"/>
              <a:t>numerik</a:t>
            </a:r>
            <a:r>
              <a:rPr lang="en-US" i="0" dirty="0"/>
              <a:t> // </a:t>
            </a:r>
            <a:r>
              <a:rPr lang="en-US" i="0" dirty="0" err="1"/>
              <a:t>Dalam</a:t>
            </a:r>
            <a:r>
              <a:rPr lang="en-US" i="0" dirty="0"/>
              <a:t> </a:t>
            </a:r>
            <a:r>
              <a:rPr lang="en-US" i="0" dirty="0" err="1"/>
              <a:t>laporan</a:t>
            </a:r>
            <a:r>
              <a:rPr lang="en-US" i="0" dirty="0"/>
              <a:t> PKL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regersi</a:t>
            </a:r>
            <a:r>
              <a:rPr lang="en-US" i="0" dirty="0"/>
              <a:t> linier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digunakan</a:t>
            </a:r>
            <a:r>
              <a:rPr lang="en-US" i="0" dirty="0"/>
              <a:t>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memprediksi</a:t>
            </a:r>
            <a:r>
              <a:rPr lang="en-US" i="0" dirty="0"/>
              <a:t> </a:t>
            </a:r>
            <a:r>
              <a:rPr lang="en-US" i="0" dirty="0" err="1"/>
              <a:t>harga</a:t>
            </a:r>
            <a:r>
              <a:rPr lang="en-US" i="0" dirty="0"/>
              <a:t> </a:t>
            </a:r>
            <a:r>
              <a:rPr lang="en-US" i="0" dirty="0" err="1"/>
              <a:t>perumahan</a:t>
            </a:r>
            <a:r>
              <a:rPr lang="en-US" i="0" dirty="0"/>
              <a:t> </a:t>
            </a:r>
            <a:r>
              <a:rPr lang="en-US" i="0" dirty="0" err="1"/>
              <a:t>berdasarkan</a:t>
            </a:r>
            <a:r>
              <a:rPr lang="en-US" i="0" dirty="0"/>
              <a:t> </a:t>
            </a:r>
            <a:r>
              <a:rPr lang="en-US" i="0" dirty="0" err="1"/>
              <a:t>beberapa</a:t>
            </a:r>
            <a:r>
              <a:rPr lang="en-US" i="0" dirty="0"/>
              <a:t> </a:t>
            </a:r>
            <a:r>
              <a:rPr lang="en-US" i="0" dirty="0" err="1"/>
              <a:t>variabel</a:t>
            </a:r>
            <a:r>
              <a:rPr lang="en-US" i="0" dirty="0"/>
              <a:t> yang </a:t>
            </a:r>
            <a:r>
              <a:rPr lang="en-US" i="0" dirty="0" err="1"/>
              <a:t>telah</a:t>
            </a:r>
            <a:r>
              <a:rPr lang="en-US" i="0" dirty="0"/>
              <a:t> </a:t>
            </a:r>
            <a:r>
              <a:rPr lang="en-US" i="0" dirty="0" err="1"/>
              <a:t>tersedia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PKL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dilaksanakan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agar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mampu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PT Zona </a:t>
            </a:r>
            <a:r>
              <a:rPr lang="en-US" dirty="0" err="1"/>
              <a:t>Edukasi</a:t>
            </a:r>
            <a:r>
              <a:rPr lang="en-US" dirty="0"/>
              <a:t> Nusantara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zenius</a:t>
            </a:r>
            <a:r>
              <a:rPr lang="en-US" dirty="0"/>
              <a:t>/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platform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pertama</a:t>
            </a:r>
            <a:r>
              <a:rPr lang="en-US" dirty="0"/>
              <a:t> kali </a:t>
            </a:r>
            <a:r>
              <a:rPr lang="en-US" dirty="0" err="1"/>
              <a:t>dirancang</a:t>
            </a:r>
            <a:r>
              <a:rPr lang="en-US" dirty="0"/>
              <a:t> oleh </a:t>
            </a:r>
            <a:r>
              <a:rPr lang="en-US" dirty="0" err="1"/>
              <a:t>Sabda</a:t>
            </a:r>
            <a:r>
              <a:rPr lang="en-US" dirty="0"/>
              <a:t> P.S dan </a:t>
            </a:r>
            <a:r>
              <a:rPr lang="en-US" dirty="0" err="1"/>
              <a:t>Medy</a:t>
            </a:r>
            <a:r>
              <a:rPr lang="en-US" dirty="0"/>
              <a:t> </a:t>
            </a:r>
            <a:r>
              <a:rPr lang="en-US" dirty="0" err="1"/>
              <a:t>Suharta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2004// Pada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Zenius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formulasi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yang </a:t>
            </a:r>
            <a:r>
              <a:rPr lang="en-US" dirty="0" err="1"/>
              <a:t>diterapkan</a:t>
            </a:r>
            <a:r>
              <a:rPr lang="en-US" dirty="0"/>
              <a:t> </a:t>
            </a:r>
            <a:r>
              <a:rPr lang="en-US" dirty="0" err="1"/>
              <a:t>dibeberapa</a:t>
            </a:r>
            <a:r>
              <a:rPr lang="en-US" dirty="0"/>
              <a:t> </a:t>
            </a:r>
            <a:r>
              <a:rPr lang="en-US" dirty="0" err="1"/>
              <a:t>bimbel</a:t>
            </a:r>
            <a:r>
              <a:rPr lang="en-US" dirty="0"/>
              <a:t> di Jakarta/</a:t>
            </a:r>
            <a:r>
              <a:rPr lang="en-US" dirty="0" err="1"/>
              <a:t>Hingga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2010 zenius.net yang </a:t>
            </a:r>
            <a:r>
              <a:rPr lang="en-US" dirty="0" err="1"/>
              <a:t>merupakan</a:t>
            </a:r>
            <a:r>
              <a:rPr lang="en-US" dirty="0"/>
              <a:t> web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zenius</a:t>
            </a:r>
            <a:r>
              <a:rPr lang="en-US" dirty="0"/>
              <a:t> yang </a:t>
            </a:r>
            <a:r>
              <a:rPr lang="en-US" dirty="0" err="1"/>
              <a:t>menyediakan</a:t>
            </a:r>
            <a:r>
              <a:rPr lang="en-US" dirty="0"/>
              <a:t> video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beroprasi</a:t>
            </a:r>
            <a:r>
              <a:rPr lang="en-US" dirty="0"/>
              <a:t>/ web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// Platform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menjangkau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SD </a:t>
            </a:r>
            <a:r>
              <a:rPr lang="en-US" dirty="0" err="1"/>
              <a:t>hingga</a:t>
            </a:r>
            <a:r>
              <a:rPr lang="en-US" dirty="0"/>
              <a:t> SMA/</a:t>
            </a:r>
          </a:p>
          <a:p>
            <a:r>
              <a:rPr lang="en-US" dirty="0"/>
              <a:t>Akan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menyadari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kesenjangan</a:t>
            </a:r>
            <a:r>
              <a:rPr lang="en-US" dirty="0"/>
              <a:t> </a:t>
            </a:r>
            <a:r>
              <a:rPr lang="en-US" dirty="0" err="1"/>
              <a:t>keterampilan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/ pada </a:t>
            </a:r>
            <a:r>
              <a:rPr lang="en-US" dirty="0" err="1"/>
              <a:t>tahun</a:t>
            </a:r>
            <a:r>
              <a:rPr lang="en-US" dirty="0"/>
              <a:t> 2020 </a:t>
            </a:r>
            <a:r>
              <a:rPr lang="en-US" dirty="0" err="1"/>
              <a:t>Zenius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yang di </a:t>
            </a:r>
            <a:r>
              <a:rPr lang="en-US" dirty="0" err="1"/>
              <a:t>beri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ZenPro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menjangkau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keterampilan</a:t>
            </a:r>
            <a:r>
              <a:rPr lang="en-US" dirty="0"/>
              <a:t> dan </a:t>
            </a:r>
            <a:r>
              <a:rPr lang="en-US" dirty="0" err="1"/>
              <a:t>kesiapan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memasuki</a:t>
            </a:r>
            <a:r>
              <a:rPr lang="en-US" dirty="0"/>
              <a:t> dunia </a:t>
            </a:r>
            <a:r>
              <a:rPr lang="en-US" dirty="0" err="1"/>
              <a:t>kerja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Zenius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jargon yang </a:t>
            </a:r>
            <a:r>
              <a:rPr lang="en-US" dirty="0" err="1"/>
              <a:t>ber</a:t>
            </a:r>
            <a:r>
              <a:rPr lang="en-US" dirty="0"/>
              <a:t> </a:t>
            </a:r>
            <a:r>
              <a:rPr lang="en-US" dirty="0" err="1"/>
              <a:t>bunyi</a:t>
            </a:r>
            <a:r>
              <a:rPr lang="en-US" dirty="0"/>
              <a:t>  to spark the love of learning in everyone, </a:t>
            </a:r>
            <a:r>
              <a:rPr lang="en-US" dirty="0" err="1"/>
              <a:t>everyeher</a:t>
            </a:r>
            <a:r>
              <a:rPr lang="en-US" dirty="0"/>
              <a:t> to question everything. Jargon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misi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zenius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kecintaan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orang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/ </a:t>
            </a:r>
            <a:r>
              <a:rPr lang="en-US" dirty="0" err="1"/>
              <a:t>sehingga</a:t>
            </a:r>
            <a:r>
              <a:rPr lang="en-US" dirty="0"/>
              <a:t> proses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proses yang </a:t>
            </a:r>
            <a:r>
              <a:rPr lang="en-US" dirty="0" err="1"/>
              <a:t>menyenangkan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orang//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Melalui</a:t>
            </a:r>
            <a:r>
              <a:rPr lang="en-US" dirty="0"/>
              <a:t> Kerjasama </a:t>
            </a:r>
            <a:r>
              <a:rPr lang="en-US" dirty="0" err="1"/>
              <a:t>antara</a:t>
            </a:r>
            <a:r>
              <a:rPr lang="en-US" dirty="0"/>
              <a:t> ZenPro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</a:t>
            </a:r>
            <a:r>
              <a:rPr lang="en-US" dirty="0" err="1"/>
              <a:t>merdeka</a:t>
            </a:r>
            <a:r>
              <a:rPr lang="en-US" dirty="0"/>
              <a:t> </a:t>
            </a:r>
            <a:r>
              <a:rPr lang="en-US" dirty="0" err="1"/>
              <a:t>diadakan</a:t>
            </a:r>
            <a:r>
              <a:rPr lang="en-US" dirty="0"/>
              <a:t> program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independen</a:t>
            </a:r>
            <a:r>
              <a:rPr lang="en-US" dirty="0"/>
              <a:t> accelerated machine learning/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memfasilitasi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minat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i="1" dirty="0"/>
              <a:t>machine learning/ </a:t>
            </a:r>
            <a:r>
              <a:rPr lang="en-US" i="0" dirty="0" err="1"/>
              <a:t>melalui</a:t>
            </a:r>
            <a:r>
              <a:rPr lang="en-US" i="0" dirty="0"/>
              <a:t> program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mahasiswa</a:t>
            </a:r>
            <a:r>
              <a:rPr lang="en-US" i="0" dirty="0"/>
              <a:t> </a:t>
            </a:r>
            <a:r>
              <a:rPr lang="en-US" i="0" dirty="0" err="1"/>
              <a:t>diharapkan</a:t>
            </a:r>
            <a:r>
              <a:rPr lang="en-US" i="0" dirty="0"/>
              <a:t> </a:t>
            </a:r>
            <a:r>
              <a:rPr lang="en-US" i="0" dirty="0" err="1"/>
              <a:t>mampu</a:t>
            </a:r>
            <a:r>
              <a:rPr lang="en-US" i="0" dirty="0"/>
              <a:t> </a:t>
            </a:r>
            <a:r>
              <a:rPr lang="en-US" i="0" dirty="0" err="1"/>
              <a:t>menjadi</a:t>
            </a:r>
            <a:r>
              <a:rPr lang="en-US" i="0" dirty="0"/>
              <a:t> </a:t>
            </a:r>
            <a:r>
              <a:rPr lang="en-US" i="0" dirty="0" err="1"/>
              <a:t>perancang</a:t>
            </a:r>
            <a:r>
              <a:rPr lang="en-US" i="0" dirty="0"/>
              <a:t> machine learning/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metode</a:t>
            </a:r>
            <a:r>
              <a:rPr lang="en-US" i="0" dirty="0"/>
              <a:t> </a:t>
            </a:r>
            <a:r>
              <a:rPr lang="en-US" i="0" dirty="0" err="1"/>
              <a:t>pembelajaran</a:t>
            </a:r>
            <a:r>
              <a:rPr lang="en-US" i="0" dirty="0"/>
              <a:t> </a:t>
            </a:r>
            <a:r>
              <a:rPr lang="en-US" i="0" dirty="0" err="1"/>
              <a:t>secara</a:t>
            </a:r>
            <a:r>
              <a:rPr lang="en-US" i="0" dirty="0"/>
              <a:t> </a:t>
            </a:r>
            <a:r>
              <a:rPr lang="en-US" i="0" dirty="0" err="1"/>
              <a:t>langsung</a:t>
            </a:r>
            <a:r>
              <a:rPr lang="en-US" i="0" dirty="0"/>
              <a:t> </a:t>
            </a:r>
            <a:r>
              <a:rPr lang="en-US" i="0" dirty="0" err="1"/>
              <a:t>melalui</a:t>
            </a:r>
            <a:r>
              <a:rPr lang="en-US" i="0" dirty="0"/>
              <a:t> Zoom </a:t>
            </a:r>
            <a:r>
              <a:rPr lang="en-US" i="0" dirty="0" err="1"/>
              <a:t>serta</a:t>
            </a:r>
            <a:r>
              <a:rPr lang="en-US" i="0" dirty="0"/>
              <a:t> </a:t>
            </a:r>
            <a:r>
              <a:rPr lang="en-US" i="0" dirty="0" err="1"/>
              <a:t>belajar</a:t>
            </a:r>
            <a:r>
              <a:rPr lang="en-US" i="0" dirty="0"/>
              <a:t> </a:t>
            </a:r>
            <a:r>
              <a:rPr lang="en-US" i="0" dirty="0" err="1"/>
              <a:t>mandiri</a:t>
            </a:r>
            <a:r>
              <a:rPr lang="en-US" i="0" dirty="0"/>
              <a:t> </a:t>
            </a:r>
            <a:r>
              <a:rPr lang="en-US" i="0" dirty="0" err="1"/>
              <a:t>melalui</a:t>
            </a:r>
            <a:r>
              <a:rPr lang="en-US" i="0" dirty="0"/>
              <a:t> canvas yang </a:t>
            </a:r>
            <a:r>
              <a:rPr lang="en-US" i="0" dirty="0" err="1"/>
              <a:t>merupakan</a:t>
            </a:r>
            <a:r>
              <a:rPr lang="en-US" i="0" dirty="0"/>
              <a:t> </a:t>
            </a:r>
            <a:r>
              <a:rPr lang="en-US" i="0" dirty="0" err="1"/>
              <a:t>learaning</a:t>
            </a:r>
            <a:r>
              <a:rPr lang="en-US" i="0" dirty="0"/>
              <a:t> management system yang </a:t>
            </a:r>
            <a:r>
              <a:rPr lang="en-US" i="0" dirty="0" err="1"/>
              <a:t>digunakan</a:t>
            </a:r>
            <a:r>
              <a:rPr lang="en-US" i="0" dirty="0"/>
              <a:t> </a:t>
            </a:r>
            <a:r>
              <a:rPr lang="en-US" i="0" dirty="0" err="1"/>
              <a:t>dalam</a:t>
            </a:r>
            <a:r>
              <a:rPr lang="en-US" i="0" dirty="0"/>
              <a:t> </a:t>
            </a:r>
            <a:r>
              <a:rPr lang="en-US" i="0" dirty="0" err="1"/>
              <a:t>studi</a:t>
            </a:r>
            <a:r>
              <a:rPr lang="en-US" i="0" dirty="0"/>
              <a:t> independent </a:t>
            </a:r>
            <a:r>
              <a:rPr lang="en-US" i="0" dirty="0" err="1"/>
              <a:t>ini</a:t>
            </a:r>
            <a:r>
              <a:rPr lang="en-US" i="0" dirty="0"/>
              <a:t>//</a:t>
            </a:r>
          </a:p>
          <a:p>
            <a:endParaRPr lang="en-US" i="0" dirty="0"/>
          </a:p>
          <a:p>
            <a:endParaRPr lang="en-US" i="0" dirty="0"/>
          </a:p>
          <a:p>
            <a:r>
              <a:rPr lang="en-US" i="0" dirty="0" err="1"/>
              <a:t>Terdapat</a:t>
            </a:r>
            <a:r>
              <a:rPr lang="en-US" i="0" dirty="0"/>
              <a:t> 3 </a:t>
            </a:r>
            <a:r>
              <a:rPr lang="en-US" i="0" dirty="0" err="1"/>
              <a:t>tahapan</a:t>
            </a:r>
            <a:r>
              <a:rPr lang="en-US" i="0" dirty="0"/>
              <a:t> </a:t>
            </a:r>
            <a:r>
              <a:rPr lang="en-US" i="0" dirty="0" err="1"/>
              <a:t>dalam</a:t>
            </a:r>
            <a:r>
              <a:rPr lang="en-US" i="0" dirty="0"/>
              <a:t> program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yaitu</a:t>
            </a:r>
            <a:r>
              <a:rPr lang="en-US" i="0" dirty="0"/>
              <a:t> universal fundamental skills yang </a:t>
            </a:r>
            <a:r>
              <a:rPr lang="en-US" i="0" dirty="0" err="1"/>
              <a:t>bertujuan</a:t>
            </a:r>
            <a:r>
              <a:rPr lang="en-US" i="0" dirty="0"/>
              <a:t> </a:t>
            </a:r>
            <a:r>
              <a:rPr lang="en-US" i="0" dirty="0" err="1"/>
              <a:t>mengajarkan</a:t>
            </a:r>
            <a:r>
              <a:rPr lang="en-US" i="0" dirty="0"/>
              <a:t> </a:t>
            </a:r>
            <a:r>
              <a:rPr lang="en-US" i="0" dirty="0" err="1"/>
              <a:t>peserta</a:t>
            </a:r>
            <a:r>
              <a:rPr lang="en-US" i="0" dirty="0"/>
              <a:t> </a:t>
            </a:r>
            <a:r>
              <a:rPr lang="en-US" i="0" dirty="0" err="1"/>
              <a:t>kemampuan</a:t>
            </a:r>
            <a:r>
              <a:rPr lang="en-US" i="0" dirty="0"/>
              <a:t> </a:t>
            </a:r>
            <a:r>
              <a:rPr lang="en-US" i="0" dirty="0" err="1"/>
              <a:t>dasar</a:t>
            </a:r>
            <a:r>
              <a:rPr lang="en-US" i="0" dirty="0"/>
              <a:t> </a:t>
            </a:r>
            <a:r>
              <a:rPr lang="en-US" i="0" dirty="0" err="1"/>
              <a:t>mulai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0" dirty="0" err="1"/>
              <a:t>memahami</a:t>
            </a:r>
            <a:r>
              <a:rPr lang="en-US" i="0" dirty="0"/>
              <a:t> </a:t>
            </a:r>
            <a:r>
              <a:rPr lang="en-US" i="0" dirty="0" err="1"/>
              <a:t>bacaan</a:t>
            </a:r>
            <a:r>
              <a:rPr lang="en-US" i="0" dirty="0"/>
              <a:t>/</a:t>
            </a:r>
            <a:r>
              <a:rPr lang="en-US" i="0" dirty="0" err="1"/>
              <a:t>filsafat</a:t>
            </a:r>
            <a:r>
              <a:rPr lang="en-US" i="0" dirty="0"/>
              <a:t>/ </a:t>
            </a:r>
            <a:r>
              <a:rPr lang="en-US" i="0" dirty="0" err="1"/>
              <a:t>hingga</a:t>
            </a:r>
            <a:r>
              <a:rPr lang="en-US" i="0" dirty="0"/>
              <a:t> </a:t>
            </a:r>
            <a:r>
              <a:rPr lang="en-US" i="0" dirty="0" err="1"/>
              <a:t>pola</a:t>
            </a:r>
            <a:r>
              <a:rPr lang="en-US" i="0" dirty="0"/>
              <a:t> </a:t>
            </a:r>
            <a:r>
              <a:rPr lang="en-US" i="0" dirty="0" err="1"/>
              <a:t>prilaku</a:t>
            </a:r>
            <a:r>
              <a:rPr lang="en-US" i="0" dirty="0"/>
              <a:t> </a:t>
            </a:r>
            <a:r>
              <a:rPr lang="en-US" i="0" dirty="0" err="1"/>
              <a:t>manusia</a:t>
            </a:r>
            <a:r>
              <a:rPr lang="en-US" i="0" dirty="0"/>
              <a:t>//</a:t>
            </a:r>
          </a:p>
          <a:p>
            <a:endParaRPr lang="en-US" i="0" dirty="0"/>
          </a:p>
          <a:p>
            <a:r>
              <a:rPr lang="en-US" i="0" dirty="0" err="1"/>
              <a:t>Setelah</a:t>
            </a:r>
            <a:r>
              <a:rPr lang="en-US" i="0" dirty="0"/>
              <a:t> </a:t>
            </a:r>
            <a:r>
              <a:rPr lang="en-US" i="0" dirty="0" err="1"/>
              <a:t>melalui</a:t>
            </a:r>
            <a:r>
              <a:rPr lang="en-US" i="0" dirty="0"/>
              <a:t> </a:t>
            </a:r>
            <a:r>
              <a:rPr lang="en-US" i="0" dirty="0" err="1"/>
              <a:t>tahap</a:t>
            </a:r>
            <a:r>
              <a:rPr lang="en-US" i="0" dirty="0"/>
              <a:t> universal fundamental skills/</a:t>
            </a:r>
            <a:r>
              <a:rPr lang="en-US" i="0" dirty="0" err="1"/>
              <a:t>tahap</a:t>
            </a:r>
            <a:r>
              <a:rPr lang="en-US" i="0" dirty="0"/>
              <a:t> yang </a:t>
            </a:r>
            <a:r>
              <a:rPr lang="en-US" i="0" dirty="0" err="1"/>
              <a:t>harus</a:t>
            </a:r>
            <a:r>
              <a:rPr lang="en-US" i="0" dirty="0"/>
              <a:t> </a:t>
            </a:r>
            <a:r>
              <a:rPr lang="en-US" i="0" dirty="0" err="1"/>
              <a:t>dilalui</a:t>
            </a:r>
            <a:r>
              <a:rPr lang="en-US" i="0" dirty="0"/>
              <a:t> </a:t>
            </a:r>
            <a:r>
              <a:rPr lang="en-US" i="0" dirty="0" err="1"/>
              <a:t>adalah</a:t>
            </a:r>
            <a:r>
              <a:rPr lang="en-US" i="0" dirty="0"/>
              <a:t> </a:t>
            </a:r>
            <a:r>
              <a:rPr lang="en-US" i="0" dirty="0" err="1"/>
              <a:t>spesifik</a:t>
            </a:r>
            <a:r>
              <a:rPr lang="en-US" i="0" dirty="0"/>
              <a:t> fundamental skill/ yang </a:t>
            </a:r>
            <a:r>
              <a:rPr lang="en-US" i="0" dirty="0" err="1"/>
              <a:t>melatih</a:t>
            </a:r>
            <a:r>
              <a:rPr lang="en-US" i="0" dirty="0"/>
              <a:t> skill </a:t>
            </a:r>
            <a:r>
              <a:rPr lang="en-US" i="0" dirty="0" err="1"/>
              <a:t>spesifik</a:t>
            </a:r>
            <a:r>
              <a:rPr lang="en-US" i="0" dirty="0"/>
              <a:t> </a:t>
            </a:r>
            <a:r>
              <a:rPr lang="en-US" i="0" dirty="0" err="1"/>
              <a:t>mahasiswa</a:t>
            </a:r>
            <a:r>
              <a:rPr lang="en-US" i="0" dirty="0"/>
              <a:t>// pada </a:t>
            </a:r>
            <a:r>
              <a:rPr lang="en-US" i="0" dirty="0" err="1"/>
              <a:t>tahapan</a:t>
            </a:r>
            <a:r>
              <a:rPr lang="en-US" i="0" dirty="0"/>
              <a:t> </a:t>
            </a:r>
            <a:r>
              <a:rPr lang="en-US" i="0" dirty="0" err="1"/>
              <a:t>inilah</a:t>
            </a:r>
            <a:r>
              <a:rPr lang="en-US" i="0" dirty="0"/>
              <a:t> </a:t>
            </a:r>
            <a:r>
              <a:rPr lang="en-US" i="1" dirty="0"/>
              <a:t>machine learning </a:t>
            </a:r>
            <a:r>
              <a:rPr lang="en-US" i="0" dirty="0" err="1"/>
              <a:t>mulai</a:t>
            </a:r>
            <a:r>
              <a:rPr lang="en-US" i="0" dirty="0"/>
              <a:t> </a:t>
            </a:r>
            <a:r>
              <a:rPr lang="en-US" i="0" dirty="0" err="1"/>
              <a:t>dipelajarui</a:t>
            </a:r>
            <a:r>
              <a:rPr lang="en-US" i="0" dirty="0"/>
              <a:t>/ </a:t>
            </a:r>
            <a:r>
              <a:rPr lang="en-US" i="0" dirty="0" err="1"/>
              <a:t>Mulai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0" dirty="0" err="1"/>
              <a:t>pembersihan</a:t>
            </a:r>
            <a:r>
              <a:rPr lang="en-US" i="0" dirty="0"/>
              <a:t> data </a:t>
            </a:r>
            <a:r>
              <a:rPr lang="en-US" i="0" dirty="0" err="1"/>
              <a:t>hingga</a:t>
            </a:r>
            <a:r>
              <a:rPr lang="en-US" i="0" dirty="0"/>
              <a:t> </a:t>
            </a:r>
            <a:r>
              <a:rPr lang="en-US" i="0" dirty="0" err="1"/>
              <a:t>evaluasi</a:t>
            </a:r>
            <a:r>
              <a:rPr lang="en-US" i="0" dirty="0"/>
              <a:t> model// </a:t>
            </a:r>
            <a:r>
              <a:rPr lang="en-US" i="0" dirty="0" err="1"/>
              <a:t>Kemudian</a:t>
            </a:r>
            <a:r>
              <a:rPr lang="en-US" i="0" dirty="0"/>
              <a:t>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menguji</a:t>
            </a:r>
            <a:r>
              <a:rPr lang="en-US" i="0" dirty="0"/>
              <a:t> </a:t>
            </a:r>
            <a:r>
              <a:rPr lang="en-US" i="0" dirty="0" err="1"/>
              <a:t>kemampuan</a:t>
            </a:r>
            <a:r>
              <a:rPr lang="en-US" i="0" dirty="0"/>
              <a:t> </a:t>
            </a:r>
            <a:r>
              <a:rPr lang="en-US" i="0" dirty="0" err="1"/>
              <a:t>aplikasi</a:t>
            </a:r>
            <a:r>
              <a:rPr lang="en-US" i="0" dirty="0"/>
              <a:t> </a:t>
            </a:r>
            <a:r>
              <a:rPr lang="en-US" i="0" dirty="0" err="1"/>
              <a:t>ilmu</a:t>
            </a:r>
            <a:r>
              <a:rPr lang="en-US" i="0" dirty="0"/>
              <a:t> </a:t>
            </a:r>
            <a:r>
              <a:rPr lang="en-US" i="1" dirty="0"/>
              <a:t>machine learning </a:t>
            </a:r>
            <a:r>
              <a:rPr lang="en-US" i="0" dirty="0"/>
              <a:t>yang </a:t>
            </a:r>
            <a:r>
              <a:rPr lang="en-US" i="0" dirty="0" err="1"/>
              <a:t>telah</a:t>
            </a:r>
            <a:r>
              <a:rPr lang="en-US" i="0" dirty="0"/>
              <a:t> di </a:t>
            </a:r>
            <a:r>
              <a:rPr lang="en-US" i="0" dirty="0" err="1"/>
              <a:t>laksanakan</a:t>
            </a:r>
            <a:r>
              <a:rPr lang="en-US" i="0" dirty="0"/>
              <a:t>/ </a:t>
            </a:r>
            <a:r>
              <a:rPr lang="en-US" i="0" dirty="0" err="1"/>
              <a:t>dilaksanakna</a:t>
            </a:r>
            <a:r>
              <a:rPr lang="en-US" i="0" dirty="0"/>
              <a:t> </a:t>
            </a:r>
            <a:r>
              <a:rPr lang="en-US" i="0" dirty="0" err="1"/>
              <a:t>tahapan</a:t>
            </a:r>
            <a:r>
              <a:rPr lang="en-US" i="0" dirty="0"/>
              <a:t> specific technical skills yang </a:t>
            </a:r>
            <a:r>
              <a:rPr lang="en-US" i="0" dirty="0" err="1"/>
              <a:t>mengharuskan</a:t>
            </a:r>
            <a:r>
              <a:rPr lang="en-US" i="0" dirty="0"/>
              <a:t> </a:t>
            </a:r>
            <a:r>
              <a:rPr lang="en-US" i="0" dirty="0" err="1"/>
              <a:t>mahasisea</a:t>
            </a:r>
            <a:r>
              <a:rPr lang="en-US" i="0" dirty="0"/>
              <a:t> </a:t>
            </a:r>
            <a:r>
              <a:rPr lang="en-US" i="0" dirty="0" err="1"/>
              <a:t>memperatiktikan</a:t>
            </a:r>
            <a:r>
              <a:rPr lang="en-US" i="0" dirty="0"/>
              <a:t> proses </a:t>
            </a:r>
            <a:r>
              <a:rPr lang="en-US" i="0" dirty="0" err="1"/>
              <a:t>pemodelan</a:t>
            </a:r>
            <a:r>
              <a:rPr lang="en-US" i="0" dirty="0"/>
              <a:t> </a:t>
            </a:r>
            <a:r>
              <a:rPr lang="en-US" i="1" dirty="0"/>
              <a:t>machine learning</a:t>
            </a:r>
            <a:r>
              <a:rPr lang="en-US" i="0" dirty="0"/>
              <a:t> </a:t>
            </a:r>
            <a:r>
              <a:rPr lang="en-US" i="0" dirty="0" err="1"/>
              <a:t>melaui</a:t>
            </a:r>
            <a:r>
              <a:rPr lang="en-US" i="0" dirty="0"/>
              <a:t> </a:t>
            </a:r>
            <a:r>
              <a:rPr lang="en-US" i="0" dirty="0" err="1"/>
              <a:t>sebuah</a:t>
            </a:r>
            <a:r>
              <a:rPr lang="en-US" i="0" dirty="0"/>
              <a:t> final project.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 learning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pemrograman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mengoptimalkan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kinerja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kriteria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prediksi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memanfaatkan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historik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Proses ‘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pembelajaran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’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dimaksud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mesin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optimalisasi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parameter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sebelumnya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didapatkan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training.</a:t>
            </a: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 learning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supervised learning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unsupervised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learning dan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reinforcement learning.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supervised learning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kelompok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 learning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ciri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khusus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yaitu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target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dependen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dependennya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supervised learning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dibagi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regresi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klasifikasi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Regresi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dependen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numerik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klasifikasi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jika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bersifat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kategorik</a:t>
            </a:r>
            <a:r>
              <a:rPr lang="en-US" sz="12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US" sz="1200" i="0" dirty="0">
              <a:effectLst/>
              <a:latin typeface="Times New Roman" panose="02020603050405020304" pitchFamily="18" charset="0"/>
            </a:endParaRPr>
          </a:p>
          <a:p>
            <a:r>
              <a:rPr lang="en-US" sz="1200" i="0" dirty="0" err="1">
                <a:effectLst/>
                <a:latin typeface="Times New Roman" panose="02020603050405020304" pitchFamily="18" charset="0"/>
              </a:rPr>
              <a:t>Selanjutnya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kelompok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unsupervised learning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merupakan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kelompok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algoritma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machine learning 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yang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tidak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memiliki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dependen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Sehingga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dalam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algoritma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ini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machine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dibiarkan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mempelajari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kedekatan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antar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dan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menemukan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pola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khusus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dalam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variabel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Algoritma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ini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dibagi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imenjadi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2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yaitu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clustering dan dimensionality reduction.</a:t>
            </a:r>
          </a:p>
          <a:p>
            <a:endParaRPr lang="en-US" sz="1200" i="0" dirty="0">
              <a:effectLst/>
              <a:latin typeface="Times New Roman" panose="02020603050405020304" pitchFamily="18" charset="0"/>
            </a:endParaRPr>
          </a:p>
          <a:p>
            <a:r>
              <a:rPr lang="en-US" sz="1200" i="0" dirty="0" err="1">
                <a:effectLst/>
                <a:latin typeface="Times New Roman" panose="02020603050405020304" pitchFamily="18" charset="0"/>
              </a:rPr>
              <a:t>Kelompok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algoritma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terakhir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merupakan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200" i="0" dirty="0" err="1">
                <a:effectLst/>
                <a:latin typeface="Times New Roman" panose="02020603050405020304" pitchFamily="18" charset="0"/>
              </a:rPr>
              <a:t>yaitu</a:t>
            </a:r>
            <a:r>
              <a:rPr lang="en-US" sz="1200" i="0" dirty="0">
                <a:effectLst/>
                <a:latin typeface="Times New Roman" panose="02020603050405020304" pitchFamily="18" charset="0"/>
              </a:rPr>
              <a:t> reinforcement learning/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gabungan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sebelumnya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tetapi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permasalahan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kecerdasan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dibanding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1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independennya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dibedakan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sederhana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1 </a:t>
            </a:r>
            <a:r>
              <a:rPr lang="en-US" dirty="0" err="1"/>
              <a:t>variabel</a:t>
            </a:r>
            <a:r>
              <a:rPr lang="en-US" dirty="0"/>
              <a:t> independent dan </a:t>
            </a:r>
            <a:r>
              <a:rPr lang="en-US" dirty="0" err="1"/>
              <a:t>regresi</a:t>
            </a:r>
            <a:r>
              <a:rPr lang="en-US" dirty="0"/>
              <a:t> linier </a:t>
            </a:r>
            <a:r>
              <a:rPr lang="en-US" dirty="0" err="1"/>
              <a:t>berganda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independen</a:t>
            </a:r>
            <a:r>
              <a:rPr lang="en-US" dirty="0"/>
              <a:t>. </a:t>
            </a:r>
            <a:r>
              <a:rPr lang="en-US" dirty="0" err="1"/>
              <a:t>Regresi</a:t>
            </a:r>
            <a:r>
              <a:rPr lang="en-US" dirty="0"/>
              <a:t> linier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/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yang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model machine learning </a:t>
            </a:r>
            <a:r>
              <a:rPr lang="en-US" dirty="0" err="1"/>
              <a:t>memang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pemodelan</a:t>
            </a:r>
            <a:r>
              <a:rPr lang="en-US" dirty="0"/>
              <a:t> </a:t>
            </a:r>
            <a:r>
              <a:rPr lang="en-US" dirty="0" err="1"/>
              <a:t>statistika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linier/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pendugaan</a:t>
            </a:r>
            <a:r>
              <a:rPr lang="en-US" dirty="0"/>
              <a:t> parameter pada </a:t>
            </a:r>
            <a:r>
              <a:rPr lang="en-US" i="1" dirty="0"/>
              <a:t>machine learning </a:t>
            </a:r>
            <a:r>
              <a:rPr lang="en-US" i="0" dirty="0"/>
              <a:t>pun</a:t>
            </a:r>
            <a:r>
              <a:rPr lang="en-US" i="1" dirty="0"/>
              <a:t> </a:t>
            </a:r>
            <a:r>
              <a:rPr lang="en-US" i="0" dirty="0" err="1"/>
              <a:t>tetap</a:t>
            </a:r>
            <a:r>
              <a:rPr lang="en-US" i="0" dirty="0"/>
              <a:t> </a:t>
            </a:r>
            <a:r>
              <a:rPr lang="en-US" i="0" dirty="0" err="1"/>
              <a:t>sama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yang </a:t>
            </a:r>
            <a:r>
              <a:rPr lang="en-US" i="0" dirty="0" err="1"/>
              <a:t>digunakan</a:t>
            </a:r>
            <a:r>
              <a:rPr lang="en-US" i="0" dirty="0"/>
              <a:t> </a:t>
            </a:r>
            <a:r>
              <a:rPr lang="en-US" i="0" dirty="0" err="1"/>
              <a:t>dalam</a:t>
            </a:r>
            <a:r>
              <a:rPr lang="en-US" i="0" dirty="0"/>
              <a:t> model </a:t>
            </a:r>
            <a:r>
              <a:rPr lang="en-US" i="0" dirty="0" err="1"/>
              <a:t>statistika</a:t>
            </a:r>
            <a:r>
              <a:rPr lang="en-US" i="0" dirty="0"/>
              <a:t> </a:t>
            </a:r>
            <a:r>
              <a:rPr lang="en-US" i="0" dirty="0" err="1"/>
              <a:t>yaitu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menggunakan</a:t>
            </a:r>
            <a:r>
              <a:rPr lang="en-US" i="0" dirty="0"/>
              <a:t> ordinary least square.  Akan </a:t>
            </a:r>
            <a:r>
              <a:rPr lang="en-US" i="0" dirty="0" err="1"/>
              <a:t>tetapi</a:t>
            </a:r>
            <a:r>
              <a:rPr lang="en-US" i="0" dirty="0"/>
              <a:t> </a:t>
            </a:r>
            <a:r>
              <a:rPr lang="en-US" i="0" dirty="0" err="1"/>
              <a:t>secara</a:t>
            </a:r>
            <a:r>
              <a:rPr lang="en-US" i="0" dirty="0"/>
              <a:t> </a:t>
            </a:r>
            <a:r>
              <a:rPr lang="en-US" i="0" dirty="0" err="1"/>
              <a:t>umum</a:t>
            </a:r>
            <a:r>
              <a:rPr lang="en-US" i="0" dirty="0"/>
              <a:t> </a:t>
            </a:r>
            <a:r>
              <a:rPr lang="en-US" i="0" dirty="0" err="1"/>
              <a:t>terdapat</a:t>
            </a:r>
            <a:r>
              <a:rPr lang="en-US" i="0" dirty="0"/>
              <a:t> </a:t>
            </a:r>
            <a:r>
              <a:rPr lang="en-US" i="0" dirty="0" err="1"/>
              <a:t>beberapa</a:t>
            </a:r>
            <a:r>
              <a:rPr lang="en-US" i="0" dirty="0"/>
              <a:t> </a:t>
            </a:r>
            <a:r>
              <a:rPr lang="en-US" i="0" dirty="0" err="1"/>
              <a:t>perbedaan</a:t>
            </a:r>
            <a:r>
              <a:rPr lang="en-US" i="0" dirty="0"/>
              <a:t> </a:t>
            </a:r>
            <a:r>
              <a:rPr lang="en-US" i="0" dirty="0" err="1"/>
              <a:t>antara</a:t>
            </a:r>
            <a:r>
              <a:rPr lang="en-US" i="0" dirty="0"/>
              <a:t> machine learning </a:t>
            </a:r>
            <a:r>
              <a:rPr lang="en-US" i="0" dirty="0" err="1"/>
              <a:t>dengan</a:t>
            </a:r>
            <a:r>
              <a:rPr lang="en-US" i="0" dirty="0"/>
              <a:t> model </a:t>
            </a:r>
            <a:r>
              <a:rPr lang="en-US" i="0" dirty="0" err="1"/>
              <a:t>statistika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52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…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unutuk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/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//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determinasi</a:t>
            </a:r>
            <a:r>
              <a:rPr lang="en-US" dirty="0"/>
              <a:t>/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determinasi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………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kata lain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koefisien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determinasi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mampu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menjelaskan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hubungan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independen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dependen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endParaRPr lang="en-US" dirty="0"/>
          </a:p>
          <a:p>
            <a:r>
              <a:rPr lang="en-US" dirty="0"/>
              <a:t>Akan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determinasi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prediktor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determinasi</a:t>
            </a:r>
            <a:r>
              <a:rPr lang="en-US" dirty="0"/>
              <a:t> adjusted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7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Gambar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diselenggarakan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independent </a:t>
            </a:r>
            <a:r>
              <a:rPr lang="en-US" dirty="0" err="1"/>
              <a:t>berlangsung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live class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diberikakn</a:t>
            </a:r>
            <a:r>
              <a:rPr lang="en-US" dirty="0"/>
              <a:t> </a:t>
            </a:r>
            <a:r>
              <a:rPr lang="en-US" dirty="0" err="1"/>
              <a:t>kesempatan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zoom </a:t>
            </a:r>
            <a:r>
              <a:rPr lang="en-US" dirty="0" err="1"/>
              <a:t>kepada</a:t>
            </a:r>
            <a:r>
              <a:rPr lang="en-US" dirty="0"/>
              <a:t> support mentor expert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SME. Pada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dipelajari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supervised learning pada </a:t>
            </a:r>
            <a:r>
              <a:rPr lang="en-US" dirty="0" err="1"/>
              <a:t>kelompok</a:t>
            </a:r>
            <a:r>
              <a:rPr lang="en-US" dirty="0"/>
              <a:t>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8A146-F4E4-4B9B-BE50-DBA4ADC8B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FAFD-4181-86B7-C786-558E81AB3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CE690-1C7A-90A2-68B0-7D629E4A4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79CB6-3F9F-34FB-FEE2-0F13CCD8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514FA-95DB-5DE4-D95A-6A1C8A98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6DFED-3D1B-0A92-FB69-E08BEDB0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87E8-1632-58EE-04E0-348E0F1C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8FB72-3D65-FBEA-588B-5424DEB87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E754-9921-BCBC-3E0D-8A265E80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187FD-E149-3A7A-61CA-BECF1A5E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D46EB-98D0-6F77-4A91-27168B74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D513-3128-39BA-5D56-007384966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0F536-EEF0-85E8-499C-10B75016A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34AE-7AE4-F19C-ADA8-F999973F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0A448-D5E5-7F9C-6DE8-5EAA4207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50FB-6771-8FAD-E316-B03F5487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B6DD-5B45-A28E-4D46-2FD93A23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98EE-7DFF-3FD4-A0E8-84666196A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2565D-A1F8-D9C6-E332-E1108D7B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365AB-7CF0-E7FD-FD19-F435EB11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5A816-EF87-A35F-BE5A-BBC44F45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4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8AAE-4C83-E2B1-6013-D7119E6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39D2-1D09-1303-D42C-1070996DF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1FCC1-6ABF-401D-30C8-B71019B0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C4EC-E192-1188-A900-4A71425B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76E2A-43DC-3483-0B8F-157BDD51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5D16-1BB1-93DA-2537-5B221065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68AE-53C6-895D-337A-C5DD43658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DBA88-3DD9-53D8-0FA0-2C6D753D1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AC0DB-753F-CC25-385A-DEAAF623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D1A83-73ED-1575-9FCE-60EC3800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D31D4-B886-CC4B-9DA5-F04CF0AB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7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7F1F-A38F-CF0C-2104-0775A09E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AE16-E108-36B0-044A-922AD136C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3336-3B5B-A9FD-CECE-6162E1D84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3CD3C-B278-9D7F-B025-50079904C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63518-0DB2-CAD1-79B7-5BD4D9F9A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DA6D7-7DBC-096B-0CFE-C314C307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1C8D91-330D-C020-CF25-61809289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162C9-F315-14FE-0D46-F7956857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9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7CB5-20C3-7BD3-1AEC-44537DAB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0025C-ED7F-E7D4-294C-8C8B9AAB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12B0B-4F9E-C026-7CC1-59F49559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91CD4-EEE6-F749-0A77-C8E937B8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5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62F87-FFC7-ABFE-AC25-EDC7B1EA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21D80-E3CA-983F-70FB-93495D18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7A2D-211F-558B-ED10-03E7CB2C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6208-6078-6398-67D0-FD715195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43698-1B29-4222-0E4A-2224E171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74C23-C358-955C-DAA3-D902D4A18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07C0B-0D7E-16EE-C7C4-EC607AD9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F3A86-C67C-1204-8A74-753AF380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CE842-C0B8-1BA7-971C-3DA65C65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4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BA54-A381-2C6C-5F06-DCE63628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55B207-17E4-AD9C-596E-BBC357FB7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15A7E-61BF-18BF-BC26-9EC03858A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53C4F-8D6A-FAE8-AF3D-7DD37117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921C1-BA69-32DA-BE97-5F8AE7D5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0C9F1-0D07-56E2-E8D4-B407F418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2BB49-CA2E-8C0B-DE3C-CEF49D6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C0E7A-ABE4-A57C-9360-FA2B72D69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92013-FD32-2D42-A268-68166F9E8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1553F-E030-4533-A7C4-8AA4B82B6F6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50EDF-0C72-DAA5-F5A5-EB9321CEF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6820-9A25-DC27-500E-A3795F0B1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EE170-DEDE-48F5-AD68-84838501B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3D5349-1024-660D-C9FF-4EB7D1E851F4}"/>
              </a:ext>
            </a:extLst>
          </p:cNvPr>
          <p:cNvSpPr/>
          <p:nvPr/>
        </p:nvSpPr>
        <p:spPr>
          <a:xfrm>
            <a:off x="0" y="1521995"/>
            <a:ext cx="12192000" cy="4396589"/>
          </a:xfrm>
          <a:custGeom>
            <a:avLst/>
            <a:gdLst>
              <a:gd name="connsiteX0" fmla="*/ 0 w 12192000"/>
              <a:gd name="connsiteY0" fmla="*/ 0 h 2956560"/>
              <a:gd name="connsiteX1" fmla="*/ 12192000 w 12192000"/>
              <a:gd name="connsiteY1" fmla="*/ 0 h 2956560"/>
              <a:gd name="connsiteX2" fmla="*/ 12192000 w 12192000"/>
              <a:gd name="connsiteY2" fmla="*/ 2956560 h 2956560"/>
              <a:gd name="connsiteX3" fmla="*/ 0 w 12192000"/>
              <a:gd name="connsiteY3" fmla="*/ 2956560 h 2956560"/>
              <a:gd name="connsiteX4" fmla="*/ 0 w 12192000"/>
              <a:gd name="connsiteY4" fmla="*/ 0 h 2956560"/>
              <a:gd name="connsiteX0" fmla="*/ 0 w 12222480"/>
              <a:gd name="connsiteY0" fmla="*/ 0 h 2966720"/>
              <a:gd name="connsiteX1" fmla="*/ 12222480 w 12222480"/>
              <a:gd name="connsiteY1" fmla="*/ 10160 h 2966720"/>
              <a:gd name="connsiteX2" fmla="*/ 12222480 w 12222480"/>
              <a:gd name="connsiteY2" fmla="*/ 2966720 h 2966720"/>
              <a:gd name="connsiteX3" fmla="*/ 30480 w 12222480"/>
              <a:gd name="connsiteY3" fmla="*/ 2966720 h 2966720"/>
              <a:gd name="connsiteX4" fmla="*/ 0 w 12222480"/>
              <a:gd name="connsiteY4" fmla="*/ 0 h 2966720"/>
              <a:gd name="connsiteX0" fmla="*/ 0 w 12222480"/>
              <a:gd name="connsiteY0" fmla="*/ 0 h 2966720"/>
              <a:gd name="connsiteX1" fmla="*/ 12222480 w 12222480"/>
              <a:gd name="connsiteY1" fmla="*/ 10160 h 2966720"/>
              <a:gd name="connsiteX2" fmla="*/ 12222480 w 12222480"/>
              <a:gd name="connsiteY2" fmla="*/ 2966720 h 2966720"/>
              <a:gd name="connsiteX3" fmla="*/ 30480 w 12222480"/>
              <a:gd name="connsiteY3" fmla="*/ 2966720 h 2966720"/>
              <a:gd name="connsiteX4" fmla="*/ 0 w 12222480"/>
              <a:gd name="connsiteY4" fmla="*/ 0 h 2966720"/>
              <a:gd name="connsiteX0" fmla="*/ 0 w 12313920"/>
              <a:gd name="connsiteY0" fmla="*/ 152422 h 3119142"/>
              <a:gd name="connsiteX1" fmla="*/ 12313920 w 12313920"/>
              <a:gd name="connsiteY1" fmla="*/ 22 h 3119142"/>
              <a:gd name="connsiteX2" fmla="*/ 12222480 w 12313920"/>
              <a:gd name="connsiteY2" fmla="*/ 3119142 h 3119142"/>
              <a:gd name="connsiteX3" fmla="*/ 30480 w 12313920"/>
              <a:gd name="connsiteY3" fmla="*/ 3119142 h 3119142"/>
              <a:gd name="connsiteX4" fmla="*/ 0 w 12313920"/>
              <a:gd name="connsiteY4" fmla="*/ 152422 h 3119142"/>
              <a:gd name="connsiteX0" fmla="*/ 0 w 12232640"/>
              <a:gd name="connsiteY0" fmla="*/ 142264 h 3108984"/>
              <a:gd name="connsiteX1" fmla="*/ 12232640 w 12232640"/>
              <a:gd name="connsiteY1" fmla="*/ 24 h 3108984"/>
              <a:gd name="connsiteX2" fmla="*/ 12222480 w 12232640"/>
              <a:gd name="connsiteY2" fmla="*/ 3108984 h 3108984"/>
              <a:gd name="connsiteX3" fmla="*/ 30480 w 12232640"/>
              <a:gd name="connsiteY3" fmla="*/ 3108984 h 3108984"/>
              <a:gd name="connsiteX4" fmla="*/ 0 w 12232640"/>
              <a:gd name="connsiteY4" fmla="*/ 142264 h 3108984"/>
              <a:gd name="connsiteX0" fmla="*/ 0 w 12232640"/>
              <a:gd name="connsiteY0" fmla="*/ 297539 h 3264259"/>
              <a:gd name="connsiteX1" fmla="*/ 12232640 w 12232640"/>
              <a:gd name="connsiteY1" fmla="*/ 155299 h 3264259"/>
              <a:gd name="connsiteX2" fmla="*/ 12222480 w 12232640"/>
              <a:gd name="connsiteY2" fmla="*/ 3264259 h 3264259"/>
              <a:gd name="connsiteX3" fmla="*/ 30480 w 12232640"/>
              <a:gd name="connsiteY3" fmla="*/ 3264259 h 3264259"/>
              <a:gd name="connsiteX4" fmla="*/ 0 w 12232640"/>
              <a:gd name="connsiteY4" fmla="*/ 297539 h 3264259"/>
              <a:gd name="connsiteX0" fmla="*/ 0 w 12252907"/>
              <a:gd name="connsiteY0" fmla="*/ 297539 h 3515356"/>
              <a:gd name="connsiteX1" fmla="*/ 12232640 w 12252907"/>
              <a:gd name="connsiteY1" fmla="*/ 155299 h 3515356"/>
              <a:gd name="connsiteX2" fmla="*/ 12252610 w 12252907"/>
              <a:gd name="connsiteY2" fmla="*/ 3515356 h 3515356"/>
              <a:gd name="connsiteX3" fmla="*/ 30480 w 12252907"/>
              <a:gd name="connsiteY3" fmla="*/ 3264259 h 3515356"/>
              <a:gd name="connsiteX4" fmla="*/ 0 w 12252907"/>
              <a:gd name="connsiteY4" fmla="*/ 297539 h 3515356"/>
              <a:gd name="connsiteX0" fmla="*/ 0 w 12252907"/>
              <a:gd name="connsiteY0" fmla="*/ 297539 h 3515356"/>
              <a:gd name="connsiteX1" fmla="*/ 12232640 w 12252907"/>
              <a:gd name="connsiteY1" fmla="*/ 155299 h 3515356"/>
              <a:gd name="connsiteX2" fmla="*/ 12252610 w 12252907"/>
              <a:gd name="connsiteY2" fmla="*/ 3515356 h 3515356"/>
              <a:gd name="connsiteX3" fmla="*/ 30480 w 12252907"/>
              <a:gd name="connsiteY3" fmla="*/ 3264259 h 3515356"/>
              <a:gd name="connsiteX4" fmla="*/ 0 w 12252907"/>
              <a:gd name="connsiteY4" fmla="*/ 297539 h 3515356"/>
              <a:gd name="connsiteX0" fmla="*/ 14715 w 12267622"/>
              <a:gd name="connsiteY0" fmla="*/ 297539 h 3812577"/>
              <a:gd name="connsiteX1" fmla="*/ 12247355 w 12267622"/>
              <a:gd name="connsiteY1" fmla="*/ 155299 h 3812577"/>
              <a:gd name="connsiteX2" fmla="*/ 12267325 w 12267622"/>
              <a:gd name="connsiteY2" fmla="*/ 3515356 h 3812577"/>
              <a:gd name="connsiteX3" fmla="*/ 0 w 12267622"/>
              <a:gd name="connsiteY3" fmla="*/ 3806100 h 3812577"/>
              <a:gd name="connsiteX4" fmla="*/ 14715 w 12267622"/>
              <a:gd name="connsiteY4" fmla="*/ 297539 h 381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7622" h="3812577">
                <a:moveTo>
                  <a:pt x="14715" y="297539"/>
                </a:moveTo>
                <a:cubicBezTo>
                  <a:pt x="4556235" y="514286"/>
                  <a:pt x="9819115" y="-335768"/>
                  <a:pt x="12247355" y="155299"/>
                </a:cubicBezTo>
                <a:cubicBezTo>
                  <a:pt x="12243968" y="1191619"/>
                  <a:pt x="12270712" y="2479036"/>
                  <a:pt x="12267325" y="3515356"/>
                </a:cubicBezTo>
                <a:cubicBezTo>
                  <a:pt x="8208347" y="3127698"/>
                  <a:pt x="4074043" y="3889799"/>
                  <a:pt x="0" y="3806100"/>
                </a:cubicBezTo>
                <a:lnTo>
                  <a:pt x="14715" y="297539"/>
                </a:lnTo>
                <a:close/>
              </a:path>
            </a:pathLst>
          </a:custGeom>
          <a:solidFill>
            <a:srgbClr val="E4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30070-F0BA-A1B3-BE64-1050D90FE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14" y="2675824"/>
            <a:ext cx="10388074" cy="2387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ooper Black" panose="0208090404030B020404" pitchFamily="18" charset="0"/>
              </a:rPr>
              <a:t>PENERAPAN MACHINE LEARNING DENGAN ALGORITMA REGRESI LINIER UNTUK PREDIKSI HARGA PERUMAHAN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37399" y="368167"/>
            <a:ext cx="587141" cy="230765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820685" y="258699"/>
            <a:ext cx="2983096" cy="665861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1354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733800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DATA DAN METODE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201DC7-DAFC-C923-AAA0-4A7FAFCC7A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60" y="1353592"/>
            <a:ext cx="5113863" cy="48310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AAAC6A-D2FF-DDAC-3936-FC0BB4BC4070}"/>
              </a:ext>
            </a:extLst>
          </p:cNvPr>
          <p:cNvSpPr txBox="1"/>
          <p:nvPr/>
        </p:nvSpPr>
        <p:spPr>
          <a:xfrm>
            <a:off x="289559" y="1691640"/>
            <a:ext cx="6193101" cy="4154984"/>
          </a:xfrm>
          <a:prstGeom prst="rect">
            <a:avLst/>
          </a:prstGeom>
          <a:solidFill>
            <a:srgbClr val="E4DCC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DATA :</a:t>
            </a:r>
          </a:p>
          <a:p>
            <a:pPr algn="just"/>
            <a:r>
              <a:rPr lang="en-US" sz="2000" dirty="0">
                <a:latin typeface="Bahnschrift" panose="020B0502040204020203" pitchFamily="34" charset="0"/>
              </a:rPr>
              <a:t>Data yang </a:t>
            </a:r>
            <a:r>
              <a:rPr lang="en-US" sz="2000" dirty="0" err="1">
                <a:latin typeface="Bahnschrift" panose="020B0502040204020203" pitchFamily="34" charset="0"/>
              </a:rPr>
              <a:t>digunakan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laporan</a:t>
            </a:r>
            <a:r>
              <a:rPr lang="en-US" sz="2000" dirty="0">
                <a:latin typeface="Bahnschrift" panose="020B0502040204020203" pitchFamily="34" charset="0"/>
              </a:rPr>
              <a:t> PKL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data </a:t>
            </a:r>
            <a:r>
              <a:rPr lang="en-US" sz="2000" dirty="0" err="1">
                <a:latin typeface="Bahnschrift" panose="020B0502040204020203" pitchFamily="34" charset="0"/>
              </a:rPr>
              <a:t>penjualan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perumahan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terdiri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1460 baris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81 </a:t>
            </a:r>
            <a:r>
              <a:rPr lang="en-US" sz="2000" dirty="0" err="1">
                <a:latin typeface="Bahnschrift" panose="020B0502040204020203" pitchFamily="34" charset="0"/>
              </a:rPr>
              <a:t>kolom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diperoleh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Kaggle. </a:t>
            </a:r>
            <a:r>
              <a:rPr lang="en-US" sz="2000" dirty="0" err="1">
                <a:latin typeface="Bahnschrift" panose="020B0502040204020203" pitchFamily="34" charset="0"/>
              </a:rPr>
              <a:t>Variabel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dependen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harga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rumah</a:t>
            </a:r>
            <a:r>
              <a:rPr lang="en-US" sz="2000" dirty="0">
                <a:latin typeface="Bahnschrift" panose="020B0502040204020203" pitchFamily="34" charset="0"/>
              </a:rPr>
              <a:t>  dan </a:t>
            </a:r>
            <a:r>
              <a:rPr lang="en-US" sz="2000" dirty="0" err="1">
                <a:latin typeface="Bahnschrift" panose="020B0502040204020203" pitchFamily="34" charset="0"/>
              </a:rPr>
              <a:t>sisanya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dipilih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kembali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dijadikan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independen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</a:p>
          <a:p>
            <a:r>
              <a:rPr lang="en-US" sz="3200" dirty="0">
                <a:latin typeface="Bahnschrift" panose="020B0502040204020203" pitchFamily="34" charset="0"/>
              </a:rPr>
              <a:t>METODE :</a:t>
            </a:r>
          </a:p>
          <a:p>
            <a:pPr algn="just"/>
            <a:r>
              <a:rPr lang="en-US" sz="2000" dirty="0" err="1">
                <a:latin typeface="Bahnschrift" panose="020B0502040204020203" pitchFamily="34" charset="0"/>
              </a:rPr>
              <a:t>Metode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analisis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digunakan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regresi</a:t>
            </a:r>
            <a:r>
              <a:rPr lang="en-US" sz="2000" dirty="0">
                <a:latin typeface="Bahnschrift" panose="020B0502040204020203" pitchFamily="34" charset="0"/>
              </a:rPr>
              <a:t> linier </a:t>
            </a:r>
            <a:r>
              <a:rPr lang="en-US" sz="2000" dirty="0" err="1">
                <a:latin typeface="Bahnschrift" panose="020B0502040204020203" pitchFamily="34" charset="0"/>
              </a:rPr>
              <a:t>berganda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  <a:r>
              <a:rPr lang="en-US" sz="2000" dirty="0" err="1">
                <a:latin typeface="Bahnschrift" panose="020B0502040204020203" pitchFamily="34" charset="0"/>
              </a:rPr>
              <a:t>Secara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keseluruhan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tahapan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analisis</a:t>
            </a:r>
            <a:r>
              <a:rPr lang="en-US" sz="2000" dirty="0">
                <a:latin typeface="Bahnschrift" panose="020B0502040204020203" pitchFamily="34" charset="0"/>
              </a:rPr>
              <a:t> data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 </a:t>
            </a:r>
            <a:r>
              <a:rPr lang="en-US" sz="2000" dirty="0" err="1">
                <a:latin typeface="Bahnschrift" panose="020B0502040204020203" pitchFamily="34" charset="0"/>
              </a:rPr>
              <a:t>laporan</a:t>
            </a:r>
            <a:r>
              <a:rPr lang="en-US" sz="2000" dirty="0">
                <a:latin typeface="Bahnschrift" panose="020B0502040204020203" pitchFamily="34" charset="0"/>
              </a:rPr>
              <a:t> PKL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dilihat</a:t>
            </a:r>
            <a:r>
              <a:rPr lang="en-US" sz="2000" dirty="0">
                <a:latin typeface="Bahnschrift" panose="020B0502040204020203" pitchFamily="34" charset="0"/>
              </a:rPr>
              <a:t> pada flowchart </a:t>
            </a:r>
            <a:r>
              <a:rPr lang="en-US" sz="2000" dirty="0" err="1">
                <a:latin typeface="Bahnschrift" panose="020B0502040204020203" pitchFamily="34" charset="0"/>
              </a:rPr>
              <a:t>berikut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0707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302756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Feature Selection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51FACF-EC41-6005-925E-091C05FEF0DB}"/>
              </a:ext>
            </a:extLst>
          </p:cNvPr>
          <p:cNvGrpSpPr/>
          <p:nvPr/>
        </p:nvGrpSpPr>
        <p:grpSpPr>
          <a:xfrm>
            <a:off x="2617734" y="1240363"/>
            <a:ext cx="7050233" cy="1298569"/>
            <a:chOff x="2387681" y="1335773"/>
            <a:chExt cx="6195625" cy="24841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04EA17-E896-19FE-BC88-0CE8FB3DEA57}"/>
                </a:ext>
              </a:extLst>
            </p:cNvPr>
            <p:cNvGrpSpPr/>
            <p:nvPr/>
          </p:nvGrpSpPr>
          <p:grpSpPr>
            <a:xfrm>
              <a:off x="2387681" y="2114926"/>
              <a:ext cx="6162354" cy="741165"/>
              <a:chOff x="323642" y="1935190"/>
              <a:chExt cx="4160571" cy="927704"/>
            </a:xfrm>
            <a:solidFill>
              <a:srgbClr val="E4DCCF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F29AF97-1AA8-45BF-24D7-E883C5CBF311}"/>
                  </a:ext>
                </a:extLst>
              </p:cNvPr>
              <p:cNvSpPr/>
              <p:nvPr/>
            </p:nvSpPr>
            <p:spPr>
              <a:xfrm>
                <a:off x="323642" y="1935190"/>
                <a:ext cx="927704" cy="927704"/>
              </a:xfrm>
              <a:custGeom>
                <a:avLst/>
                <a:gdLst>
                  <a:gd name="connsiteX0" fmla="*/ 0 w 927704"/>
                  <a:gd name="connsiteY0" fmla="*/ 463852 h 927704"/>
                  <a:gd name="connsiteX1" fmla="*/ 463852 w 927704"/>
                  <a:gd name="connsiteY1" fmla="*/ 0 h 927704"/>
                  <a:gd name="connsiteX2" fmla="*/ 927704 w 927704"/>
                  <a:gd name="connsiteY2" fmla="*/ 463852 h 927704"/>
                  <a:gd name="connsiteX3" fmla="*/ 463852 w 927704"/>
                  <a:gd name="connsiteY3" fmla="*/ 927704 h 927704"/>
                  <a:gd name="connsiteX4" fmla="*/ 0 w 927704"/>
                  <a:gd name="connsiteY4" fmla="*/ 463852 h 9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704" h="927704">
                    <a:moveTo>
                      <a:pt x="0" y="463852"/>
                    </a:moveTo>
                    <a:cubicBezTo>
                      <a:pt x="0" y="207674"/>
                      <a:pt x="207674" y="0"/>
                      <a:pt x="463852" y="0"/>
                    </a:cubicBezTo>
                    <a:cubicBezTo>
                      <a:pt x="720030" y="0"/>
                      <a:pt x="927704" y="207674"/>
                      <a:pt x="927704" y="463852"/>
                    </a:cubicBezTo>
                    <a:cubicBezTo>
                      <a:pt x="927704" y="720030"/>
                      <a:pt x="720030" y="927704"/>
                      <a:pt x="463852" y="927704"/>
                    </a:cubicBezTo>
                    <a:cubicBezTo>
                      <a:pt x="207674" y="927704"/>
                      <a:pt x="0" y="720030"/>
                      <a:pt x="0" y="463852"/>
                    </a:cubicBezTo>
                    <a:close/>
                  </a:path>
                </a:pathLst>
              </a:cu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369" tIns="152369" rIns="152369" bIns="152369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 err="1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Numerik</a:t>
                </a:r>
                <a:endParaRPr lang="en-US" dirty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A545862-BA19-EC29-481D-BDD7E363D8D3}"/>
                  </a:ext>
                </a:extLst>
              </p:cNvPr>
              <p:cNvSpPr/>
              <p:nvPr/>
            </p:nvSpPr>
            <p:spPr>
              <a:xfrm>
                <a:off x="1326677" y="2130008"/>
                <a:ext cx="538068" cy="538068"/>
              </a:xfrm>
              <a:custGeom>
                <a:avLst/>
                <a:gdLst>
                  <a:gd name="connsiteX0" fmla="*/ 71321 w 538068"/>
                  <a:gd name="connsiteY0" fmla="*/ 205757 h 538068"/>
                  <a:gd name="connsiteX1" fmla="*/ 205757 w 538068"/>
                  <a:gd name="connsiteY1" fmla="*/ 205757 h 538068"/>
                  <a:gd name="connsiteX2" fmla="*/ 205757 w 538068"/>
                  <a:gd name="connsiteY2" fmla="*/ 71321 h 538068"/>
                  <a:gd name="connsiteX3" fmla="*/ 332311 w 538068"/>
                  <a:gd name="connsiteY3" fmla="*/ 71321 h 538068"/>
                  <a:gd name="connsiteX4" fmla="*/ 332311 w 538068"/>
                  <a:gd name="connsiteY4" fmla="*/ 205757 h 538068"/>
                  <a:gd name="connsiteX5" fmla="*/ 466747 w 538068"/>
                  <a:gd name="connsiteY5" fmla="*/ 205757 h 538068"/>
                  <a:gd name="connsiteX6" fmla="*/ 466747 w 538068"/>
                  <a:gd name="connsiteY6" fmla="*/ 332311 h 538068"/>
                  <a:gd name="connsiteX7" fmla="*/ 332311 w 538068"/>
                  <a:gd name="connsiteY7" fmla="*/ 332311 h 538068"/>
                  <a:gd name="connsiteX8" fmla="*/ 332311 w 538068"/>
                  <a:gd name="connsiteY8" fmla="*/ 466747 h 538068"/>
                  <a:gd name="connsiteX9" fmla="*/ 205757 w 538068"/>
                  <a:gd name="connsiteY9" fmla="*/ 466747 h 538068"/>
                  <a:gd name="connsiteX10" fmla="*/ 205757 w 538068"/>
                  <a:gd name="connsiteY10" fmla="*/ 332311 h 538068"/>
                  <a:gd name="connsiteX11" fmla="*/ 71321 w 538068"/>
                  <a:gd name="connsiteY11" fmla="*/ 332311 h 538068"/>
                  <a:gd name="connsiteX12" fmla="*/ 71321 w 538068"/>
                  <a:gd name="connsiteY12" fmla="*/ 205757 h 5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068" h="538068">
                    <a:moveTo>
                      <a:pt x="71321" y="205757"/>
                    </a:moveTo>
                    <a:lnTo>
                      <a:pt x="205757" y="205757"/>
                    </a:lnTo>
                    <a:lnTo>
                      <a:pt x="205757" y="71321"/>
                    </a:lnTo>
                    <a:lnTo>
                      <a:pt x="332311" y="71321"/>
                    </a:lnTo>
                    <a:lnTo>
                      <a:pt x="332311" y="205757"/>
                    </a:lnTo>
                    <a:lnTo>
                      <a:pt x="466747" y="205757"/>
                    </a:lnTo>
                    <a:lnTo>
                      <a:pt x="466747" y="332311"/>
                    </a:lnTo>
                    <a:lnTo>
                      <a:pt x="332311" y="332311"/>
                    </a:lnTo>
                    <a:lnTo>
                      <a:pt x="332311" y="466747"/>
                    </a:lnTo>
                    <a:lnTo>
                      <a:pt x="205757" y="466747"/>
                    </a:lnTo>
                    <a:lnTo>
                      <a:pt x="205757" y="332311"/>
                    </a:lnTo>
                    <a:lnTo>
                      <a:pt x="71321" y="332311"/>
                    </a:lnTo>
                    <a:lnTo>
                      <a:pt x="71321" y="205757"/>
                    </a:lnTo>
                    <a:close/>
                  </a:path>
                </a:pathLst>
              </a:custGeom>
              <a:solidFill>
                <a:srgbClr val="353A3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1321" tIns="205757" rIns="71321" bIns="205757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6B38373-116A-4B72-296C-AC2AAFECD6FD}"/>
                  </a:ext>
                </a:extLst>
              </p:cNvPr>
              <p:cNvSpPr/>
              <p:nvPr/>
            </p:nvSpPr>
            <p:spPr>
              <a:xfrm>
                <a:off x="1940076" y="1935190"/>
                <a:ext cx="927704" cy="927704"/>
              </a:xfrm>
              <a:custGeom>
                <a:avLst/>
                <a:gdLst>
                  <a:gd name="connsiteX0" fmla="*/ 0 w 927704"/>
                  <a:gd name="connsiteY0" fmla="*/ 463852 h 927704"/>
                  <a:gd name="connsiteX1" fmla="*/ 463852 w 927704"/>
                  <a:gd name="connsiteY1" fmla="*/ 0 h 927704"/>
                  <a:gd name="connsiteX2" fmla="*/ 927704 w 927704"/>
                  <a:gd name="connsiteY2" fmla="*/ 463852 h 927704"/>
                  <a:gd name="connsiteX3" fmla="*/ 463852 w 927704"/>
                  <a:gd name="connsiteY3" fmla="*/ 927704 h 927704"/>
                  <a:gd name="connsiteX4" fmla="*/ 0 w 927704"/>
                  <a:gd name="connsiteY4" fmla="*/ 463852 h 9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704" h="927704">
                    <a:moveTo>
                      <a:pt x="0" y="463852"/>
                    </a:moveTo>
                    <a:cubicBezTo>
                      <a:pt x="0" y="207674"/>
                      <a:pt x="207674" y="0"/>
                      <a:pt x="463852" y="0"/>
                    </a:cubicBezTo>
                    <a:cubicBezTo>
                      <a:pt x="720030" y="0"/>
                      <a:pt x="927704" y="207674"/>
                      <a:pt x="927704" y="463852"/>
                    </a:cubicBezTo>
                    <a:cubicBezTo>
                      <a:pt x="927704" y="720030"/>
                      <a:pt x="720030" y="927704"/>
                      <a:pt x="463852" y="927704"/>
                    </a:cubicBezTo>
                    <a:cubicBezTo>
                      <a:pt x="207674" y="927704"/>
                      <a:pt x="0" y="720030"/>
                      <a:pt x="0" y="463852"/>
                    </a:cubicBezTo>
                    <a:close/>
                  </a:path>
                </a:pathLst>
              </a:custGeom>
              <a:solidFill>
                <a:srgbClr val="B4C1B8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369" tIns="152369" rIns="152369" bIns="152369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err="1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Numerik</a:t>
                </a:r>
                <a:endParaRPr lang="en-US" dirty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DB386E6-452F-A6EF-1799-9C6D6314F903}"/>
                  </a:ext>
                </a:extLst>
              </p:cNvPr>
              <p:cNvSpPr/>
              <p:nvPr/>
            </p:nvSpPr>
            <p:spPr>
              <a:xfrm>
                <a:off x="2943110" y="2130008"/>
                <a:ext cx="538068" cy="538068"/>
              </a:xfrm>
              <a:custGeom>
                <a:avLst/>
                <a:gdLst>
                  <a:gd name="connsiteX0" fmla="*/ 71321 w 538068"/>
                  <a:gd name="connsiteY0" fmla="*/ 110842 h 538068"/>
                  <a:gd name="connsiteX1" fmla="*/ 466747 w 538068"/>
                  <a:gd name="connsiteY1" fmla="*/ 110842 h 538068"/>
                  <a:gd name="connsiteX2" fmla="*/ 466747 w 538068"/>
                  <a:gd name="connsiteY2" fmla="*/ 237396 h 538068"/>
                  <a:gd name="connsiteX3" fmla="*/ 71321 w 538068"/>
                  <a:gd name="connsiteY3" fmla="*/ 237396 h 538068"/>
                  <a:gd name="connsiteX4" fmla="*/ 71321 w 538068"/>
                  <a:gd name="connsiteY4" fmla="*/ 110842 h 538068"/>
                  <a:gd name="connsiteX5" fmla="*/ 71321 w 538068"/>
                  <a:gd name="connsiteY5" fmla="*/ 300672 h 538068"/>
                  <a:gd name="connsiteX6" fmla="*/ 466747 w 538068"/>
                  <a:gd name="connsiteY6" fmla="*/ 300672 h 538068"/>
                  <a:gd name="connsiteX7" fmla="*/ 466747 w 538068"/>
                  <a:gd name="connsiteY7" fmla="*/ 427226 h 538068"/>
                  <a:gd name="connsiteX8" fmla="*/ 71321 w 538068"/>
                  <a:gd name="connsiteY8" fmla="*/ 427226 h 538068"/>
                  <a:gd name="connsiteX9" fmla="*/ 71321 w 538068"/>
                  <a:gd name="connsiteY9" fmla="*/ 300672 h 5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8068" h="538068">
                    <a:moveTo>
                      <a:pt x="71321" y="110842"/>
                    </a:moveTo>
                    <a:lnTo>
                      <a:pt x="466747" y="110842"/>
                    </a:lnTo>
                    <a:lnTo>
                      <a:pt x="466747" y="237396"/>
                    </a:lnTo>
                    <a:lnTo>
                      <a:pt x="71321" y="237396"/>
                    </a:lnTo>
                    <a:lnTo>
                      <a:pt x="71321" y="110842"/>
                    </a:lnTo>
                    <a:close/>
                    <a:moveTo>
                      <a:pt x="71321" y="300672"/>
                    </a:moveTo>
                    <a:lnTo>
                      <a:pt x="466747" y="300672"/>
                    </a:lnTo>
                    <a:lnTo>
                      <a:pt x="466747" y="427226"/>
                    </a:lnTo>
                    <a:lnTo>
                      <a:pt x="71321" y="427226"/>
                    </a:lnTo>
                    <a:lnTo>
                      <a:pt x="71321" y="300672"/>
                    </a:lnTo>
                    <a:close/>
                  </a:path>
                </a:pathLst>
              </a:custGeom>
              <a:solidFill>
                <a:srgbClr val="353A3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1321" tIns="110842" rIns="71321" bIns="110842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000" kern="12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6A74F2A-19B9-A299-7426-013C4FF39DA9}"/>
                  </a:ext>
                </a:extLst>
              </p:cNvPr>
              <p:cNvSpPr/>
              <p:nvPr/>
            </p:nvSpPr>
            <p:spPr>
              <a:xfrm>
                <a:off x="3556509" y="1935190"/>
                <a:ext cx="927704" cy="927704"/>
              </a:xfrm>
              <a:custGeom>
                <a:avLst/>
                <a:gdLst>
                  <a:gd name="connsiteX0" fmla="*/ 0 w 927704"/>
                  <a:gd name="connsiteY0" fmla="*/ 463852 h 927704"/>
                  <a:gd name="connsiteX1" fmla="*/ 463852 w 927704"/>
                  <a:gd name="connsiteY1" fmla="*/ 0 h 927704"/>
                  <a:gd name="connsiteX2" fmla="*/ 927704 w 927704"/>
                  <a:gd name="connsiteY2" fmla="*/ 463852 h 927704"/>
                  <a:gd name="connsiteX3" fmla="*/ 463852 w 927704"/>
                  <a:gd name="connsiteY3" fmla="*/ 927704 h 927704"/>
                  <a:gd name="connsiteX4" fmla="*/ 0 w 927704"/>
                  <a:gd name="connsiteY4" fmla="*/ 463852 h 9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704" h="927704">
                    <a:moveTo>
                      <a:pt x="0" y="463852"/>
                    </a:moveTo>
                    <a:cubicBezTo>
                      <a:pt x="0" y="207674"/>
                      <a:pt x="207674" y="0"/>
                      <a:pt x="463852" y="0"/>
                    </a:cubicBezTo>
                    <a:cubicBezTo>
                      <a:pt x="720030" y="0"/>
                      <a:pt x="927704" y="207674"/>
                      <a:pt x="927704" y="463852"/>
                    </a:cubicBezTo>
                    <a:cubicBezTo>
                      <a:pt x="927704" y="720030"/>
                      <a:pt x="720030" y="927704"/>
                      <a:pt x="463852" y="927704"/>
                    </a:cubicBezTo>
                    <a:cubicBezTo>
                      <a:pt x="207674" y="927704"/>
                      <a:pt x="0" y="720030"/>
                      <a:pt x="0" y="463852"/>
                    </a:cubicBezTo>
                    <a:close/>
                  </a:path>
                </a:pathLst>
              </a:custGeom>
              <a:solidFill>
                <a:srgbClr val="A3A598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369" tIns="152369" rIns="152369" bIns="152369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err="1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Korelasi</a:t>
                </a:r>
                <a:endParaRPr lang="en-US" dirty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DA742A-7E0A-742A-B164-AA45D5A32AC0}"/>
                </a:ext>
              </a:extLst>
            </p:cNvPr>
            <p:cNvGrpSpPr/>
            <p:nvPr/>
          </p:nvGrpSpPr>
          <p:grpSpPr>
            <a:xfrm>
              <a:off x="2387682" y="3038125"/>
              <a:ext cx="6162354" cy="781749"/>
              <a:chOff x="323642" y="1935190"/>
              <a:chExt cx="4234787" cy="972885"/>
            </a:xfrm>
            <a:solidFill>
              <a:srgbClr val="E4DCCF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5745C49-CEC4-0126-2740-9A1AD4875908}"/>
                  </a:ext>
                </a:extLst>
              </p:cNvPr>
              <p:cNvSpPr/>
              <p:nvPr/>
            </p:nvSpPr>
            <p:spPr>
              <a:xfrm>
                <a:off x="323642" y="1935190"/>
                <a:ext cx="927704" cy="927704"/>
              </a:xfrm>
              <a:custGeom>
                <a:avLst/>
                <a:gdLst>
                  <a:gd name="connsiteX0" fmla="*/ 0 w 927704"/>
                  <a:gd name="connsiteY0" fmla="*/ 463852 h 927704"/>
                  <a:gd name="connsiteX1" fmla="*/ 463852 w 927704"/>
                  <a:gd name="connsiteY1" fmla="*/ 0 h 927704"/>
                  <a:gd name="connsiteX2" fmla="*/ 927704 w 927704"/>
                  <a:gd name="connsiteY2" fmla="*/ 463852 h 927704"/>
                  <a:gd name="connsiteX3" fmla="*/ 463852 w 927704"/>
                  <a:gd name="connsiteY3" fmla="*/ 927704 h 927704"/>
                  <a:gd name="connsiteX4" fmla="*/ 0 w 927704"/>
                  <a:gd name="connsiteY4" fmla="*/ 463852 h 9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704" h="927704">
                    <a:moveTo>
                      <a:pt x="0" y="463852"/>
                    </a:moveTo>
                    <a:cubicBezTo>
                      <a:pt x="0" y="207674"/>
                      <a:pt x="207674" y="0"/>
                      <a:pt x="463852" y="0"/>
                    </a:cubicBezTo>
                    <a:cubicBezTo>
                      <a:pt x="720030" y="0"/>
                      <a:pt x="927704" y="207674"/>
                      <a:pt x="927704" y="463852"/>
                    </a:cubicBezTo>
                    <a:cubicBezTo>
                      <a:pt x="927704" y="720030"/>
                      <a:pt x="720030" y="927704"/>
                      <a:pt x="463852" y="927704"/>
                    </a:cubicBezTo>
                    <a:cubicBezTo>
                      <a:pt x="207674" y="927704"/>
                      <a:pt x="0" y="720030"/>
                      <a:pt x="0" y="463852"/>
                    </a:cubicBezTo>
                    <a:close/>
                  </a:path>
                </a:pathLst>
              </a:cu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369" tIns="152369" rIns="152369" bIns="152369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 err="1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Numerik</a:t>
                </a:r>
                <a:endParaRPr lang="en-US" dirty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80896E3-FC34-AE93-8FCD-D5C2A073BBC4}"/>
                  </a:ext>
                </a:extLst>
              </p:cNvPr>
              <p:cNvSpPr/>
              <p:nvPr/>
            </p:nvSpPr>
            <p:spPr>
              <a:xfrm>
                <a:off x="1326677" y="2130008"/>
                <a:ext cx="538068" cy="538068"/>
              </a:xfrm>
              <a:custGeom>
                <a:avLst/>
                <a:gdLst>
                  <a:gd name="connsiteX0" fmla="*/ 71321 w 538068"/>
                  <a:gd name="connsiteY0" fmla="*/ 205757 h 538068"/>
                  <a:gd name="connsiteX1" fmla="*/ 205757 w 538068"/>
                  <a:gd name="connsiteY1" fmla="*/ 205757 h 538068"/>
                  <a:gd name="connsiteX2" fmla="*/ 205757 w 538068"/>
                  <a:gd name="connsiteY2" fmla="*/ 71321 h 538068"/>
                  <a:gd name="connsiteX3" fmla="*/ 332311 w 538068"/>
                  <a:gd name="connsiteY3" fmla="*/ 71321 h 538068"/>
                  <a:gd name="connsiteX4" fmla="*/ 332311 w 538068"/>
                  <a:gd name="connsiteY4" fmla="*/ 205757 h 538068"/>
                  <a:gd name="connsiteX5" fmla="*/ 466747 w 538068"/>
                  <a:gd name="connsiteY5" fmla="*/ 205757 h 538068"/>
                  <a:gd name="connsiteX6" fmla="*/ 466747 w 538068"/>
                  <a:gd name="connsiteY6" fmla="*/ 332311 h 538068"/>
                  <a:gd name="connsiteX7" fmla="*/ 332311 w 538068"/>
                  <a:gd name="connsiteY7" fmla="*/ 332311 h 538068"/>
                  <a:gd name="connsiteX8" fmla="*/ 332311 w 538068"/>
                  <a:gd name="connsiteY8" fmla="*/ 466747 h 538068"/>
                  <a:gd name="connsiteX9" fmla="*/ 205757 w 538068"/>
                  <a:gd name="connsiteY9" fmla="*/ 466747 h 538068"/>
                  <a:gd name="connsiteX10" fmla="*/ 205757 w 538068"/>
                  <a:gd name="connsiteY10" fmla="*/ 332311 h 538068"/>
                  <a:gd name="connsiteX11" fmla="*/ 71321 w 538068"/>
                  <a:gd name="connsiteY11" fmla="*/ 332311 h 538068"/>
                  <a:gd name="connsiteX12" fmla="*/ 71321 w 538068"/>
                  <a:gd name="connsiteY12" fmla="*/ 205757 h 5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068" h="538068">
                    <a:moveTo>
                      <a:pt x="71321" y="205757"/>
                    </a:moveTo>
                    <a:lnTo>
                      <a:pt x="205757" y="205757"/>
                    </a:lnTo>
                    <a:lnTo>
                      <a:pt x="205757" y="71321"/>
                    </a:lnTo>
                    <a:lnTo>
                      <a:pt x="332311" y="71321"/>
                    </a:lnTo>
                    <a:lnTo>
                      <a:pt x="332311" y="205757"/>
                    </a:lnTo>
                    <a:lnTo>
                      <a:pt x="466747" y="205757"/>
                    </a:lnTo>
                    <a:lnTo>
                      <a:pt x="466747" y="332311"/>
                    </a:lnTo>
                    <a:lnTo>
                      <a:pt x="332311" y="332311"/>
                    </a:lnTo>
                    <a:lnTo>
                      <a:pt x="332311" y="466747"/>
                    </a:lnTo>
                    <a:lnTo>
                      <a:pt x="205757" y="466747"/>
                    </a:lnTo>
                    <a:lnTo>
                      <a:pt x="205757" y="332311"/>
                    </a:lnTo>
                    <a:lnTo>
                      <a:pt x="71321" y="332311"/>
                    </a:lnTo>
                    <a:lnTo>
                      <a:pt x="71321" y="205757"/>
                    </a:lnTo>
                    <a:close/>
                  </a:path>
                </a:pathLst>
              </a:custGeom>
              <a:solidFill>
                <a:srgbClr val="353A3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1321" tIns="205757" rIns="71321" bIns="205757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900" kern="12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700F5A5-14D6-6E93-C995-6D0C4DB29098}"/>
                  </a:ext>
                </a:extLst>
              </p:cNvPr>
              <p:cNvSpPr/>
              <p:nvPr/>
            </p:nvSpPr>
            <p:spPr>
              <a:xfrm>
                <a:off x="1940076" y="1935190"/>
                <a:ext cx="927704" cy="927704"/>
              </a:xfrm>
              <a:custGeom>
                <a:avLst/>
                <a:gdLst>
                  <a:gd name="connsiteX0" fmla="*/ 0 w 927704"/>
                  <a:gd name="connsiteY0" fmla="*/ 463852 h 927704"/>
                  <a:gd name="connsiteX1" fmla="*/ 463852 w 927704"/>
                  <a:gd name="connsiteY1" fmla="*/ 0 h 927704"/>
                  <a:gd name="connsiteX2" fmla="*/ 927704 w 927704"/>
                  <a:gd name="connsiteY2" fmla="*/ 463852 h 927704"/>
                  <a:gd name="connsiteX3" fmla="*/ 463852 w 927704"/>
                  <a:gd name="connsiteY3" fmla="*/ 927704 h 927704"/>
                  <a:gd name="connsiteX4" fmla="*/ 0 w 927704"/>
                  <a:gd name="connsiteY4" fmla="*/ 463852 h 9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704" h="927704">
                    <a:moveTo>
                      <a:pt x="0" y="463852"/>
                    </a:moveTo>
                    <a:cubicBezTo>
                      <a:pt x="0" y="207674"/>
                      <a:pt x="207674" y="0"/>
                      <a:pt x="463852" y="0"/>
                    </a:cubicBezTo>
                    <a:cubicBezTo>
                      <a:pt x="720030" y="0"/>
                      <a:pt x="927704" y="207674"/>
                      <a:pt x="927704" y="463852"/>
                    </a:cubicBezTo>
                    <a:cubicBezTo>
                      <a:pt x="927704" y="720030"/>
                      <a:pt x="720030" y="927704"/>
                      <a:pt x="463852" y="927704"/>
                    </a:cubicBezTo>
                    <a:cubicBezTo>
                      <a:pt x="207674" y="927704"/>
                      <a:pt x="0" y="720030"/>
                      <a:pt x="0" y="463852"/>
                    </a:cubicBezTo>
                    <a:close/>
                  </a:path>
                </a:pathLst>
              </a:custGeom>
              <a:solidFill>
                <a:srgbClr val="B4C1B8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369" tIns="152369" rIns="152369" bIns="152369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err="1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Kategorik</a:t>
                </a:r>
                <a:endParaRPr lang="en-US" dirty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E06728E-EE9B-CA42-5B24-FFF08959167C}"/>
                  </a:ext>
                </a:extLst>
              </p:cNvPr>
              <p:cNvSpPr/>
              <p:nvPr/>
            </p:nvSpPr>
            <p:spPr>
              <a:xfrm>
                <a:off x="2943110" y="2130008"/>
                <a:ext cx="538068" cy="538068"/>
              </a:xfrm>
              <a:custGeom>
                <a:avLst/>
                <a:gdLst>
                  <a:gd name="connsiteX0" fmla="*/ 71321 w 538068"/>
                  <a:gd name="connsiteY0" fmla="*/ 110842 h 538068"/>
                  <a:gd name="connsiteX1" fmla="*/ 466747 w 538068"/>
                  <a:gd name="connsiteY1" fmla="*/ 110842 h 538068"/>
                  <a:gd name="connsiteX2" fmla="*/ 466747 w 538068"/>
                  <a:gd name="connsiteY2" fmla="*/ 237396 h 538068"/>
                  <a:gd name="connsiteX3" fmla="*/ 71321 w 538068"/>
                  <a:gd name="connsiteY3" fmla="*/ 237396 h 538068"/>
                  <a:gd name="connsiteX4" fmla="*/ 71321 w 538068"/>
                  <a:gd name="connsiteY4" fmla="*/ 110842 h 538068"/>
                  <a:gd name="connsiteX5" fmla="*/ 71321 w 538068"/>
                  <a:gd name="connsiteY5" fmla="*/ 300672 h 538068"/>
                  <a:gd name="connsiteX6" fmla="*/ 466747 w 538068"/>
                  <a:gd name="connsiteY6" fmla="*/ 300672 h 538068"/>
                  <a:gd name="connsiteX7" fmla="*/ 466747 w 538068"/>
                  <a:gd name="connsiteY7" fmla="*/ 427226 h 538068"/>
                  <a:gd name="connsiteX8" fmla="*/ 71321 w 538068"/>
                  <a:gd name="connsiteY8" fmla="*/ 427226 h 538068"/>
                  <a:gd name="connsiteX9" fmla="*/ 71321 w 538068"/>
                  <a:gd name="connsiteY9" fmla="*/ 300672 h 5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8068" h="538068">
                    <a:moveTo>
                      <a:pt x="71321" y="110842"/>
                    </a:moveTo>
                    <a:lnTo>
                      <a:pt x="466747" y="110842"/>
                    </a:lnTo>
                    <a:lnTo>
                      <a:pt x="466747" y="237396"/>
                    </a:lnTo>
                    <a:lnTo>
                      <a:pt x="71321" y="237396"/>
                    </a:lnTo>
                    <a:lnTo>
                      <a:pt x="71321" y="110842"/>
                    </a:lnTo>
                    <a:close/>
                    <a:moveTo>
                      <a:pt x="71321" y="300672"/>
                    </a:moveTo>
                    <a:lnTo>
                      <a:pt x="466747" y="300672"/>
                    </a:lnTo>
                    <a:lnTo>
                      <a:pt x="466747" y="427226"/>
                    </a:lnTo>
                    <a:lnTo>
                      <a:pt x="71321" y="427226"/>
                    </a:lnTo>
                    <a:lnTo>
                      <a:pt x="71321" y="300672"/>
                    </a:lnTo>
                    <a:close/>
                  </a:path>
                </a:pathLst>
              </a:custGeom>
              <a:solidFill>
                <a:srgbClr val="353A3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1321" tIns="110842" rIns="71321" bIns="110842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000" kern="12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9C4A7D9-955A-2F25-F947-A85EC96E9BF1}"/>
                  </a:ext>
                </a:extLst>
              </p:cNvPr>
              <p:cNvSpPr/>
              <p:nvPr/>
            </p:nvSpPr>
            <p:spPr>
              <a:xfrm>
                <a:off x="3630725" y="1980371"/>
                <a:ext cx="927704" cy="927704"/>
              </a:xfrm>
              <a:custGeom>
                <a:avLst/>
                <a:gdLst>
                  <a:gd name="connsiteX0" fmla="*/ 0 w 927704"/>
                  <a:gd name="connsiteY0" fmla="*/ 463852 h 927704"/>
                  <a:gd name="connsiteX1" fmla="*/ 463852 w 927704"/>
                  <a:gd name="connsiteY1" fmla="*/ 0 h 927704"/>
                  <a:gd name="connsiteX2" fmla="*/ 927704 w 927704"/>
                  <a:gd name="connsiteY2" fmla="*/ 463852 h 927704"/>
                  <a:gd name="connsiteX3" fmla="*/ 463852 w 927704"/>
                  <a:gd name="connsiteY3" fmla="*/ 927704 h 927704"/>
                  <a:gd name="connsiteX4" fmla="*/ 0 w 927704"/>
                  <a:gd name="connsiteY4" fmla="*/ 463852 h 9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7704" h="927704">
                    <a:moveTo>
                      <a:pt x="0" y="463852"/>
                    </a:moveTo>
                    <a:cubicBezTo>
                      <a:pt x="0" y="207674"/>
                      <a:pt x="207674" y="0"/>
                      <a:pt x="463852" y="0"/>
                    </a:cubicBezTo>
                    <a:cubicBezTo>
                      <a:pt x="720030" y="0"/>
                      <a:pt x="927704" y="207674"/>
                      <a:pt x="927704" y="463852"/>
                    </a:cubicBezTo>
                    <a:cubicBezTo>
                      <a:pt x="927704" y="720030"/>
                      <a:pt x="720030" y="927704"/>
                      <a:pt x="463852" y="927704"/>
                    </a:cubicBezTo>
                    <a:cubicBezTo>
                      <a:pt x="207674" y="927704"/>
                      <a:pt x="0" y="720030"/>
                      <a:pt x="0" y="463852"/>
                    </a:cubicBezTo>
                    <a:close/>
                  </a:path>
                </a:pathLst>
              </a:custGeom>
              <a:solidFill>
                <a:srgbClr val="A3A598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369" tIns="152369" rIns="152369" bIns="152369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ANOVA</a:t>
                </a:r>
              </a:p>
            </p:txBody>
          </p:sp>
        </p:grp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559021B-8184-EB0C-D6B1-70A0FEF3D18F}"/>
                </a:ext>
              </a:extLst>
            </p:cNvPr>
            <p:cNvSpPr/>
            <p:nvPr/>
          </p:nvSpPr>
          <p:spPr>
            <a:xfrm>
              <a:off x="2387681" y="1335773"/>
              <a:ext cx="1660858" cy="573680"/>
            </a:xfrm>
            <a:prstGeom prst="roundRect">
              <a:avLst/>
            </a:prstGeom>
            <a:solidFill>
              <a:srgbClr val="E4DCC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Bodoni MT" panose="02070603080606020203" pitchFamily="18" charset="0"/>
                </a:rPr>
                <a:t>Dependen</a:t>
              </a:r>
              <a:endParaRPr lang="en-US" dirty="0">
                <a:solidFill>
                  <a:schemeClr val="tx1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ACBD43A-B28A-D0EB-0115-EF364E3E7694}"/>
                </a:ext>
              </a:extLst>
            </p:cNvPr>
            <p:cNvSpPr/>
            <p:nvPr/>
          </p:nvSpPr>
          <p:spPr>
            <a:xfrm>
              <a:off x="4683988" y="1335774"/>
              <a:ext cx="1660858" cy="573679"/>
            </a:xfrm>
            <a:prstGeom prst="roundRect">
              <a:avLst/>
            </a:prstGeom>
            <a:solidFill>
              <a:srgbClr val="B4C1B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Bodoni MT" panose="02070603080606020203" pitchFamily="18" charset="0"/>
                </a:rPr>
                <a:t>Independen</a:t>
              </a:r>
              <a:endParaRPr lang="en-US" dirty="0">
                <a:solidFill>
                  <a:schemeClr val="tx1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0F234AE-8CA4-AFC5-6A31-67FAD4FD204A}"/>
                </a:ext>
              </a:extLst>
            </p:cNvPr>
            <p:cNvSpPr/>
            <p:nvPr/>
          </p:nvSpPr>
          <p:spPr>
            <a:xfrm>
              <a:off x="6922448" y="1355630"/>
              <a:ext cx="1660858" cy="573679"/>
            </a:xfrm>
            <a:prstGeom prst="roundRect">
              <a:avLst/>
            </a:prstGeom>
            <a:solidFill>
              <a:srgbClr val="A3A59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Bodoni MT" panose="02070603080606020203" pitchFamily="18" charset="0"/>
                </a:rPr>
                <a:t>Metode</a:t>
              </a:r>
              <a:endParaRPr lang="en-US" dirty="0">
                <a:solidFill>
                  <a:schemeClr val="tx1"/>
                </a:solidFill>
                <a:latin typeface="Bodoni MT" panose="02070603080606020203" pitchFamily="18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8D24AE4-6285-FDBC-5A00-F6DAD89FF7F3}"/>
              </a:ext>
            </a:extLst>
          </p:cNvPr>
          <p:cNvSpPr/>
          <p:nvPr/>
        </p:nvSpPr>
        <p:spPr>
          <a:xfrm>
            <a:off x="10105" y="2615112"/>
            <a:ext cx="3302756" cy="573680"/>
          </a:xfrm>
          <a:prstGeom prst="rect">
            <a:avLst/>
          </a:prstGeom>
          <a:solidFill>
            <a:srgbClr val="E8D7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ahnschrift" panose="020B0502040204020203" pitchFamily="34" charset="0"/>
              </a:rPr>
              <a:t>Variabel Terpilih</a:t>
            </a:r>
            <a:endParaRPr lang="en-US" sz="2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50A5C98-EC87-1847-CF79-E07A145CAE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070" t="35551" r="24698" b="14286"/>
          <a:stretch/>
        </p:blipFill>
        <p:spPr>
          <a:xfrm>
            <a:off x="2617734" y="3261361"/>
            <a:ext cx="7451552" cy="32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6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5384800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MISSING 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BA3EB4-D3F8-BC51-0C3B-C152FF53B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35" y="1800455"/>
            <a:ext cx="6607375" cy="36278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2D400A-59BB-A427-4254-93CA88129A47}"/>
              </a:ext>
            </a:extLst>
          </p:cNvPr>
          <p:cNvSpPr/>
          <p:nvPr/>
        </p:nvSpPr>
        <p:spPr>
          <a:xfrm>
            <a:off x="1937264" y="5748841"/>
            <a:ext cx="8686800" cy="554972"/>
          </a:xfrm>
          <a:prstGeom prst="rect">
            <a:avLst/>
          </a:prstGeom>
          <a:solidFill>
            <a:srgbClr val="E8D7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MT" panose="02070603080606020203" pitchFamily="18" charset="0"/>
              </a:rPr>
              <a:t>Terdapatan</a:t>
            </a:r>
            <a:r>
              <a:rPr lang="en-US" sz="28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odoni MT" panose="02070603080606020203" pitchFamily="18" charset="0"/>
              </a:rPr>
              <a:t>variabel</a:t>
            </a:r>
            <a:r>
              <a:rPr lang="en-US" sz="28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odoni MT" panose="02070603080606020203" pitchFamily="18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odoni MT" panose="02070603080606020203" pitchFamily="18" charset="0"/>
              </a:rPr>
              <a:t>nilai</a:t>
            </a:r>
            <a:r>
              <a:rPr lang="en-US" sz="28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odoni MT" panose="02070603080606020203" pitchFamily="18" charset="0"/>
              </a:rPr>
              <a:t>hilang</a:t>
            </a:r>
            <a:endParaRPr lang="en-US" sz="2800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62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5384800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MISSING VALUE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CB769D-F11F-33FD-AADA-463EC98E3D00}"/>
              </a:ext>
            </a:extLst>
          </p:cNvPr>
          <p:cNvSpPr/>
          <p:nvPr/>
        </p:nvSpPr>
        <p:spPr>
          <a:xfrm>
            <a:off x="840808" y="1382120"/>
            <a:ext cx="2235200" cy="57368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METODE 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0CCE30-856B-6E35-79C4-94B30DA2D12C}"/>
              </a:ext>
            </a:extLst>
          </p:cNvPr>
          <p:cNvSpPr/>
          <p:nvPr/>
        </p:nvSpPr>
        <p:spPr>
          <a:xfrm>
            <a:off x="4978400" y="1382120"/>
            <a:ext cx="2235200" cy="57368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METODE 2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7F07A74-7302-F61F-DCD7-E5C7C635F37C}"/>
              </a:ext>
            </a:extLst>
          </p:cNvPr>
          <p:cNvSpPr/>
          <p:nvPr/>
        </p:nvSpPr>
        <p:spPr>
          <a:xfrm>
            <a:off x="9115991" y="1382120"/>
            <a:ext cx="2235200" cy="57368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METODE 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7B1FEF-4F0C-A5B1-78E7-FB0656DAA2CE}"/>
              </a:ext>
            </a:extLst>
          </p:cNvPr>
          <p:cNvSpPr/>
          <p:nvPr/>
        </p:nvSpPr>
        <p:spPr>
          <a:xfrm>
            <a:off x="339561" y="2171700"/>
            <a:ext cx="3406939" cy="438150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Pengisian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hal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ini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akan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dilakukan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memasukkan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modus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variabel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kualitas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basement.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1C0F2D-BBD6-88E7-4D0F-09E8FB15FC87}"/>
              </a:ext>
            </a:extLst>
          </p:cNvPr>
          <p:cNvSpPr/>
          <p:nvPr/>
        </p:nvSpPr>
        <p:spPr>
          <a:xfrm>
            <a:off x="4442374" y="2171700"/>
            <a:ext cx="3237695" cy="438150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Pengisian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selanjutnya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dilakukan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melakukan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identifikasi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terhadapat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variabel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lain yang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memiliki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kaitan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terhadap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variabel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403659F-C5D6-9A60-6F95-12527A669BA3}"/>
              </a:ext>
            </a:extLst>
          </p:cNvPr>
          <p:cNvSpPr/>
          <p:nvPr/>
        </p:nvSpPr>
        <p:spPr>
          <a:xfrm>
            <a:off x="8614744" y="2171700"/>
            <a:ext cx="3237695" cy="438150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Menghapus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baris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DA0B5-C509-8CC2-5C48-B7ACC33199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152" t="46111" r="57292" b="20153"/>
          <a:stretch/>
        </p:blipFill>
        <p:spPr>
          <a:xfrm>
            <a:off x="13227525" y="3261362"/>
            <a:ext cx="323769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71 -0.14953 L -0.73399 -0.148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4557 0.2111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3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568700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ahnschrift SemiBold" panose="020B0502040204020203" pitchFamily="34" charset="0"/>
              </a:rPr>
              <a:t>Analisis Deskripitif</a:t>
            </a:r>
            <a:endParaRPr lang="en-US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D851C-CA24-DA05-4CD3-AD70AF5F78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29" t="31111" r="39896" b="21296"/>
          <a:stretch/>
        </p:blipFill>
        <p:spPr>
          <a:xfrm>
            <a:off x="626650" y="1499443"/>
            <a:ext cx="7098131" cy="4657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BE9563-3B08-E75E-CA27-FACE5BBE13CB}"/>
                  </a:ext>
                </a:extLst>
              </p:cNvPr>
              <p:cNvSpPr txBox="1"/>
              <p:nvPr/>
            </p:nvSpPr>
            <p:spPr>
              <a:xfrm>
                <a:off x="7770372" y="1622486"/>
                <a:ext cx="4229100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Tx/>
                  <a:buChar char="-"/>
                </a:pP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harga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rumah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menyebar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antara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0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sampai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$ 419248.7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luas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ruang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tamu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berkisar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antara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0 </a:t>
                </a:r>
                <a:r>
                  <a:rPr lang="en-US" sz="2400" dirty="0" err="1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sampai</a:t>
                </a:r>
                <a:r>
                  <a:rPr lang="en-US" sz="2400" dirty="0">
                    <a:effectLst/>
                    <a:latin typeface="Bodoni MT" panose="02070603080606020203" pitchFamily="18" charset="0"/>
                    <a:ea typeface="Calibri" panose="020F0502020204030204" pitchFamily="34" charset="0"/>
                  </a:rPr>
                  <a:t> 3091.9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effectLst/>
                  <a:latin typeface="Bodoni MT" panose="02070603080606020203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luas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garasi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berkisar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antara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0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sampai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1114.35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. 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kisaran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kapasitas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0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sampai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4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mobil</a:t>
                </a:r>
                <a:endParaRPr lang="en-US" sz="2400" dirty="0">
                  <a:solidFill>
                    <a:srgbClr val="000000"/>
                  </a:solidFill>
                  <a:latin typeface="Bodoni MT" panose="02070603080606020203" pitchFamily="18" charset="0"/>
                  <a:ea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luas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daerah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lantai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1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antara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2.86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sampai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322,4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effectLst/>
                  <a:latin typeface="Bodoni MT" panose="02070603080606020203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serta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luas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basement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berkisar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antara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0 </a:t>
                </a:r>
                <a:r>
                  <a:rPr lang="en-US" sz="2400" dirty="0" err="1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sampai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 2373.56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Bodoni MT" panose="02070603080606020203" pitchFamily="18" charset="0"/>
                    <a:ea typeface="Times New Roman" panose="02020603050405020304" pitchFamily="18" charset="0"/>
                  </a:rPr>
                  <a:t>. </a:t>
                </a:r>
                <a:endParaRPr lang="en-US" sz="2400" dirty="0">
                  <a:latin typeface="Bodoni MT" panose="02070603080606020203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BE9563-3B08-E75E-CA27-FACE5BBE1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372" y="1622486"/>
                <a:ext cx="4229100" cy="4524315"/>
              </a:xfrm>
              <a:prstGeom prst="rect">
                <a:avLst/>
              </a:prstGeom>
              <a:blipFill>
                <a:blip r:embed="rId9"/>
                <a:stretch>
                  <a:fillRect l="-2309" t="-1078" r="-2309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1861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568700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ahnschrift SemiBold" panose="020B0502040204020203" pitchFamily="34" charset="0"/>
              </a:rPr>
              <a:t>Analisis Deskripitif</a:t>
            </a:r>
            <a:endParaRPr lang="en-US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971DDF-62FB-64DD-7778-BD9D0FC4AC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9" y="1522102"/>
            <a:ext cx="6086242" cy="4648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3AE2C9-4F54-7DE7-117B-9AFB2A460E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11" y="2525576"/>
            <a:ext cx="4984531" cy="2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6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302756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PEMODELAN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BD2B8DD-1C71-C526-55B9-097BF7AAA91F}"/>
              </a:ext>
            </a:extLst>
          </p:cNvPr>
          <p:cNvSpPr/>
          <p:nvPr/>
        </p:nvSpPr>
        <p:spPr>
          <a:xfrm>
            <a:off x="3949420" y="1849368"/>
            <a:ext cx="2235200" cy="57368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MODEL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27E48E9-44EE-8626-338D-635558B96F4F}"/>
              </a:ext>
            </a:extLst>
          </p:cNvPr>
          <p:cNvSpPr/>
          <p:nvPr/>
        </p:nvSpPr>
        <p:spPr>
          <a:xfrm>
            <a:off x="3947144" y="3512820"/>
            <a:ext cx="2235200" cy="57368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MODEL  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285CDA-0316-2F65-8366-B1139A357C85}"/>
              </a:ext>
            </a:extLst>
          </p:cNvPr>
          <p:cNvSpPr/>
          <p:nvPr/>
        </p:nvSpPr>
        <p:spPr>
          <a:xfrm>
            <a:off x="3947144" y="5176272"/>
            <a:ext cx="2235200" cy="573680"/>
          </a:xfrm>
          <a:prstGeom prst="roundRect">
            <a:avLst/>
          </a:prstGeom>
          <a:solidFill>
            <a:srgbClr val="E4DC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MODEL  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7B2105-6FC0-FB6B-6851-99212DF9B6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32" t="67778" r="61433" b="16111"/>
          <a:stretch/>
        </p:blipFill>
        <p:spPr>
          <a:xfrm>
            <a:off x="6616437" y="3085446"/>
            <a:ext cx="5211546" cy="14284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8EA851-C543-37DE-AA40-93F0D11292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208" t="44593" r="60312" b="41667"/>
          <a:stretch/>
        </p:blipFill>
        <p:spPr>
          <a:xfrm>
            <a:off x="6617139" y="1404800"/>
            <a:ext cx="5211546" cy="1421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3AA037-DD7D-0770-9EAC-A07B0F531A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10" t="49849" r="63560" b="35897"/>
          <a:stretch/>
        </p:blipFill>
        <p:spPr>
          <a:xfrm>
            <a:off x="6616437" y="4725695"/>
            <a:ext cx="5211546" cy="14284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E2F003-2B88-9972-83D8-300916C93417}"/>
              </a:ext>
            </a:extLst>
          </p:cNvPr>
          <p:cNvSpPr txBox="1"/>
          <p:nvPr/>
        </p:nvSpPr>
        <p:spPr>
          <a:xfrm>
            <a:off x="289560" y="1691640"/>
            <a:ext cx="3228043" cy="1938992"/>
          </a:xfrm>
          <a:prstGeom prst="rect">
            <a:avLst/>
          </a:prstGeom>
          <a:solidFill>
            <a:srgbClr val="E8D7C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Data train : 70%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Data test : 30%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dirty="0">
                <a:latin typeface="Bahnschrift" panose="020B0502040204020203" pitchFamily="34" charset="0"/>
              </a:rPr>
              <a:t>Proses </a:t>
            </a:r>
            <a:r>
              <a:rPr lang="en-US" sz="2000" dirty="0" err="1">
                <a:latin typeface="Bahnschrift" panose="020B0502040204020203" pitchFamily="34" charset="0"/>
              </a:rPr>
              <a:t>pemodelan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dilakukan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data train</a:t>
            </a:r>
          </a:p>
        </p:txBody>
      </p:sp>
    </p:spTree>
    <p:extLst>
      <p:ext uri="{BB962C8B-B14F-4D97-AF65-F5344CB8AC3E}">
        <p14:creationId xmlns:p14="http://schemas.microsoft.com/office/powerpoint/2010/main" val="2222807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-1" y="556620"/>
            <a:ext cx="3958457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AKURASI PREDIKSI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002FCC-F546-663A-FF78-2DA970BDA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75" y="1793385"/>
            <a:ext cx="6316993" cy="471669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FABC18-3BCE-F9D8-4FA9-7A503A5ADE6A}"/>
              </a:ext>
            </a:extLst>
          </p:cNvPr>
          <p:cNvSpPr/>
          <p:nvPr/>
        </p:nvSpPr>
        <p:spPr>
          <a:xfrm>
            <a:off x="582517" y="1240363"/>
            <a:ext cx="6316993" cy="573680"/>
          </a:xfrm>
          <a:prstGeom prst="roundRect">
            <a:avLst/>
          </a:prstGeom>
          <a:solidFill>
            <a:srgbClr val="E4DCCF"/>
          </a:solidFill>
          <a:ln>
            <a:solidFill>
              <a:srgbClr val="F8F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Grafik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 Hasil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Prediksi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 dan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nilai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aktual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setiap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ahnschrift" panose="020B0502040204020203" pitchFamily="34" charset="0"/>
              </a:rPr>
              <a:t>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F18EC-230E-18DC-07AD-56317FF17E03}"/>
              </a:ext>
            </a:extLst>
          </p:cNvPr>
          <p:cNvSpPr txBox="1"/>
          <p:nvPr/>
        </p:nvSpPr>
        <p:spPr>
          <a:xfrm>
            <a:off x="7325607" y="3147484"/>
            <a:ext cx="4339016" cy="1938992"/>
          </a:xfrm>
          <a:prstGeom prst="rect">
            <a:avLst/>
          </a:prstGeom>
          <a:solidFill>
            <a:srgbClr val="E4DCC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Prediksi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dilakukan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data testing </a:t>
            </a:r>
            <a:r>
              <a:rPr lang="en-US" sz="2000" dirty="0" err="1">
                <a:latin typeface="Bahnschrift" panose="020B0502040204020203" pitchFamily="34" charset="0"/>
              </a:rPr>
              <a:t>yaitu</a:t>
            </a:r>
            <a:r>
              <a:rPr lang="en-US" sz="2000" dirty="0">
                <a:latin typeface="Bahnschrift" panose="020B0502040204020203" pitchFamily="34" charset="0"/>
              </a:rPr>
              <a:t> 30%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data. </a:t>
            </a:r>
            <a:r>
              <a:rPr lang="en-US" sz="2000" dirty="0" err="1">
                <a:latin typeface="Bahnschrift" panose="020B0502040204020203" pitchFamily="34" charset="0"/>
              </a:rPr>
              <a:t>Berdasarkan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gambar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disamping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terlihat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bahwa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hasil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prediksi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tidak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berbeda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jauh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nilai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aktual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61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6096000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PERBANDINGAN AKURASI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E08C7-BA09-DDBF-0424-486303221F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0" y="2907888"/>
            <a:ext cx="10012479" cy="3701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2F7E0539-7AFD-AA99-8107-4EDCD5E574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830224"/>
                  </p:ext>
                </p:extLst>
              </p:nvPr>
            </p:nvGraphicFramePr>
            <p:xfrm>
              <a:off x="2463166" y="1279147"/>
              <a:ext cx="6599726" cy="167371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99863">
                      <a:extLst>
                        <a:ext uri="{9D8B030D-6E8A-4147-A177-3AD203B41FA5}">
                          <a16:colId xmlns:a16="http://schemas.microsoft.com/office/drawing/2014/main" val="1256723457"/>
                        </a:ext>
                      </a:extLst>
                    </a:gridCol>
                    <a:gridCol w="3299863">
                      <a:extLst>
                        <a:ext uri="{9D8B030D-6E8A-4147-A177-3AD203B41FA5}">
                          <a16:colId xmlns:a16="http://schemas.microsoft.com/office/drawing/2014/main" val="1571285904"/>
                        </a:ext>
                      </a:extLst>
                    </a:gridCol>
                  </a:tblGrid>
                  <a:tr h="484996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Bahnschrift" panose="020B0502040204020203" pitchFamily="34" charset="0"/>
                            </a:rPr>
                            <a:t>Model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𝒂𝒅𝒋</m:t>
                                    </m:r>
                                  </m:sub>
                                  <m:sup>
                                    <m:r>
                                      <a:rPr lang="en-US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3326998"/>
                      </a:ext>
                    </a:extLst>
                  </a:tr>
                  <a:tr h="287991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0,76</a:t>
                          </a:r>
                          <a:endParaRPr lang="en-US" sz="2000" dirty="0"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24201"/>
                      </a:ext>
                    </a:extLst>
                  </a:tr>
                  <a:tr h="287991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0,76</a:t>
                          </a:r>
                          <a:endParaRPr lang="en-US" sz="2000" dirty="0"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730330"/>
                      </a:ext>
                    </a:extLst>
                  </a:tr>
                  <a:tr h="284046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0,78</a:t>
                          </a:r>
                          <a:endParaRPr lang="en-US" sz="2000" dirty="0"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7815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2F7E0539-7AFD-AA99-8107-4EDCD5E574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830224"/>
                  </p:ext>
                </p:extLst>
              </p:nvPr>
            </p:nvGraphicFramePr>
            <p:xfrm>
              <a:off x="2463166" y="1279147"/>
              <a:ext cx="6599726" cy="167371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99863">
                      <a:extLst>
                        <a:ext uri="{9D8B030D-6E8A-4147-A177-3AD203B41FA5}">
                          <a16:colId xmlns:a16="http://schemas.microsoft.com/office/drawing/2014/main" val="1256723457"/>
                        </a:ext>
                      </a:extLst>
                    </a:gridCol>
                    <a:gridCol w="3299863">
                      <a:extLst>
                        <a:ext uri="{9D8B030D-6E8A-4147-A177-3AD203B41FA5}">
                          <a16:colId xmlns:a16="http://schemas.microsoft.com/office/drawing/2014/main" val="1571285904"/>
                        </a:ext>
                      </a:extLst>
                    </a:gridCol>
                  </a:tblGrid>
                  <a:tr h="484996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Bahnschrift" panose="020B0502040204020203" pitchFamily="34" charset="0"/>
                            </a:rPr>
                            <a:t>Model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370" t="-6250" r="-739" b="-26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3269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0,76</a:t>
                          </a:r>
                          <a:endParaRPr lang="en-US" sz="2000" dirty="0"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242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0,76</a:t>
                          </a:r>
                          <a:endParaRPr lang="en-US" sz="2000" dirty="0"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7303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0,78</a:t>
                          </a:r>
                          <a:endParaRPr lang="en-US" sz="2000" dirty="0">
                            <a:latin typeface="Bahnschrift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77815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1909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302756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KESIMPULAN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4EF654-33C0-5EEF-A323-DBE279684D6F}"/>
              </a:ext>
            </a:extLst>
          </p:cNvPr>
          <p:cNvSpPr/>
          <p:nvPr/>
        </p:nvSpPr>
        <p:spPr>
          <a:xfrm>
            <a:off x="1340216" y="1664476"/>
            <a:ext cx="9511567" cy="4263936"/>
          </a:xfrm>
          <a:prstGeom prst="roundRect">
            <a:avLst/>
          </a:prstGeom>
          <a:solidFill>
            <a:srgbClr val="E8D7CD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dibentuk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model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penanganan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hilang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terbaik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3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ditangan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dihapus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determinasi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adjusted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hampir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disebabkan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kecilnya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2%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keseluruhan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amatan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047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094EA7A-F133-65FA-FCC7-36A50026D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8" y="1310152"/>
            <a:ext cx="1711236" cy="171123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5AF401-20F0-D439-2BE6-6E550A3F017A}"/>
              </a:ext>
            </a:extLst>
          </p:cNvPr>
          <p:cNvSpPr/>
          <p:nvPr/>
        </p:nvSpPr>
        <p:spPr>
          <a:xfrm>
            <a:off x="261919" y="3109949"/>
            <a:ext cx="2942845" cy="1062157"/>
          </a:xfrm>
          <a:prstGeom prst="roundRect">
            <a:avLst/>
          </a:prstGeom>
          <a:solidFill>
            <a:srgbClr val="F0E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Kemajuan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teknologi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menyebabkan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kemampuan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menyimpan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semakin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baik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708400" cy="572533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LATAR BELAKANG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7D5963-A313-E09E-14F8-D4124BEB85EA}"/>
              </a:ext>
            </a:extLst>
          </p:cNvPr>
          <p:cNvSpPr/>
          <p:nvPr/>
        </p:nvSpPr>
        <p:spPr>
          <a:xfrm>
            <a:off x="3803125" y="3144834"/>
            <a:ext cx="3204000" cy="817869"/>
          </a:xfrm>
          <a:prstGeom prst="roundRect">
            <a:avLst/>
          </a:prstGeom>
          <a:solidFill>
            <a:srgbClr val="F0E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odoni MT" panose="02070603080606020203" pitchFamily="18" charset="0"/>
              </a:rPr>
              <a:t>Melalui pengolahan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data </a:t>
            </a:r>
            <a:r>
              <a:rPr lang="en-US">
                <a:solidFill>
                  <a:schemeClr val="tx1"/>
                </a:solidFill>
                <a:latin typeface="Bodoni MT" panose="02070603080606020203" pitchFamily="18" charset="0"/>
              </a:rPr>
              <a:t>yang tepat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, </a:t>
            </a:r>
            <a:r>
              <a:rPr lang="en-US">
                <a:solidFill>
                  <a:schemeClr val="tx1"/>
                </a:solidFill>
                <a:latin typeface="Bodoni MT" panose="02070603080606020203" pitchFamily="18" charset="0"/>
              </a:rPr>
              <a:t>data dapat memberikan manfaat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yang </a:t>
            </a:r>
            <a:r>
              <a:rPr lang="en-US">
                <a:solidFill>
                  <a:schemeClr val="tx1"/>
                </a:solidFill>
                <a:latin typeface="Bodoni MT" panose="02070603080606020203" pitchFamily="18" charset="0"/>
              </a:rPr>
              <a:t>sangat besar</a:t>
            </a:r>
            <a:endParaRPr lang="en-US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72734F-BBAB-3814-3942-0FA4F5575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54" y="1210584"/>
            <a:ext cx="1626946" cy="16269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858DC1-96E0-6A9C-908B-20C75C148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524" r="314" b="66955"/>
          <a:stretch/>
        </p:blipFill>
        <p:spPr>
          <a:xfrm>
            <a:off x="8717280" y="1235521"/>
            <a:ext cx="2003172" cy="166919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7C738B8-4DB9-D4E9-14A9-6E8AF5C21319}"/>
              </a:ext>
            </a:extLst>
          </p:cNvPr>
          <p:cNvSpPr/>
          <p:nvPr/>
        </p:nvSpPr>
        <p:spPr>
          <a:xfrm>
            <a:off x="7605486" y="3119369"/>
            <a:ext cx="4124961" cy="843334"/>
          </a:xfrm>
          <a:prstGeom prst="roundRect">
            <a:avLst/>
          </a:prstGeom>
          <a:solidFill>
            <a:srgbClr val="F0E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Machine Learning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bagian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artificial intelligence yang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mampu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memprediksi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tanpa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pemrograman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doni MT" panose="02070603080606020203" pitchFamily="18" charset="0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manual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BE9D0A-7889-A7EA-D495-2F5EA9D9A6C2}"/>
              </a:ext>
            </a:extLst>
          </p:cNvPr>
          <p:cNvGrpSpPr/>
          <p:nvPr/>
        </p:nvGrpSpPr>
        <p:grpSpPr>
          <a:xfrm>
            <a:off x="8448516" y="4745609"/>
            <a:ext cx="2583605" cy="721742"/>
            <a:chOff x="8439995" y="4493203"/>
            <a:chExt cx="2951100" cy="9459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7B3E77-BCD9-D897-F750-6B85A5021AA8}"/>
                </a:ext>
              </a:extLst>
            </p:cNvPr>
            <p:cNvSpPr/>
            <p:nvPr/>
          </p:nvSpPr>
          <p:spPr>
            <a:xfrm>
              <a:off x="8439995" y="4493203"/>
              <a:ext cx="2951100" cy="945960"/>
            </a:xfrm>
            <a:prstGeom prst="rect">
              <a:avLst/>
            </a:prstGeom>
            <a:solidFill>
              <a:srgbClr val="F8FCFF"/>
            </a:solidFill>
            <a:ln>
              <a:solidFill>
                <a:srgbClr val="E8D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oogle Shape;61;p13">
              <a:extLst>
                <a:ext uri="{FF2B5EF4-FFF2-40B4-BE49-F238E27FC236}">
                  <a16:creationId xmlns:a16="http://schemas.microsoft.com/office/drawing/2014/main" id="{98BBD786-7E9B-6D74-2E3C-EB2A862102CF}"/>
                </a:ext>
              </a:extLst>
            </p:cNvPr>
            <p:cNvGrpSpPr/>
            <p:nvPr/>
          </p:nvGrpSpPr>
          <p:grpSpPr>
            <a:xfrm>
              <a:off x="8730639" y="4499837"/>
              <a:ext cx="2526621" cy="845366"/>
              <a:chOff x="555910" y="513014"/>
              <a:chExt cx="2298835" cy="489727"/>
            </a:xfrm>
          </p:grpSpPr>
          <p:pic>
            <p:nvPicPr>
              <p:cNvPr id="37" name="Google Shape;63;p13">
                <a:extLst>
                  <a:ext uri="{FF2B5EF4-FFF2-40B4-BE49-F238E27FC236}">
                    <a16:creationId xmlns:a16="http://schemas.microsoft.com/office/drawing/2014/main" id="{0274D8D6-B95A-3911-D392-A670BB090768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061996" y="546526"/>
                <a:ext cx="792749" cy="42270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8" name="Google Shape;64;p13">
                <a:extLst>
                  <a:ext uri="{FF2B5EF4-FFF2-40B4-BE49-F238E27FC236}">
                    <a16:creationId xmlns:a16="http://schemas.microsoft.com/office/drawing/2014/main" id="{BCD38276-83AD-BB8F-8552-37346B86DF72}"/>
                  </a:ext>
                </a:extLst>
              </p:cNvPr>
              <p:cNvCxnSpPr/>
              <p:nvPr/>
            </p:nvCxnSpPr>
            <p:spPr>
              <a:xfrm>
                <a:off x="1787419" y="648184"/>
                <a:ext cx="0" cy="2193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" name="Google Shape;65;p13">
                <a:extLst>
                  <a:ext uri="{FF2B5EF4-FFF2-40B4-BE49-F238E27FC236}">
                    <a16:creationId xmlns:a16="http://schemas.microsoft.com/office/drawing/2014/main" id="{9D54E8DF-4312-6C9C-8F53-27C9522C18F5}"/>
                  </a:ext>
                </a:extLst>
              </p:cNvPr>
              <p:cNvCxnSpPr/>
              <p:nvPr/>
            </p:nvCxnSpPr>
            <p:spPr>
              <a:xfrm>
                <a:off x="1787385" y="648184"/>
                <a:ext cx="0" cy="21934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0" name="Google Shape;66;p13">
                <a:extLst>
                  <a:ext uri="{FF2B5EF4-FFF2-40B4-BE49-F238E27FC236}">
                    <a16:creationId xmlns:a16="http://schemas.microsoft.com/office/drawing/2014/main" id="{8E9EF0A3-7920-C69E-79F9-C098418BA6A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555910" y="513014"/>
                <a:ext cx="1033078" cy="4897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A41C4C-CCB0-4D6F-D8E5-1752A404F46E}"/>
              </a:ext>
            </a:extLst>
          </p:cNvPr>
          <p:cNvSpPr/>
          <p:nvPr/>
        </p:nvSpPr>
        <p:spPr>
          <a:xfrm>
            <a:off x="7900668" y="5650438"/>
            <a:ext cx="3592696" cy="721742"/>
          </a:xfrm>
          <a:prstGeom prst="roundRect">
            <a:avLst/>
          </a:prstGeom>
          <a:solidFill>
            <a:srgbClr val="F0EB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odoni MT" panose="02070603080606020203" pitchFamily="18" charset="0"/>
              </a:rPr>
              <a:t>Memfasilitasi mahasiswa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>
                <a:solidFill>
                  <a:schemeClr val="tx1"/>
                </a:solidFill>
                <a:latin typeface="Bodoni MT" panose="02070603080606020203" pitchFamily="18" charset="0"/>
              </a:rPr>
              <a:t>yang ingin mendalami </a:t>
            </a:r>
            <a:r>
              <a:rPr lang="en-US" dirty="0">
                <a:solidFill>
                  <a:schemeClr val="tx1"/>
                </a:solidFill>
                <a:latin typeface="Bodoni MT" panose="02070603080606020203" pitchFamily="18" charset="0"/>
              </a:rPr>
              <a:t>machine learning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B6AD352-FD47-436A-4A8A-21B8A5A0DFF9}"/>
              </a:ext>
            </a:extLst>
          </p:cNvPr>
          <p:cNvSpPr/>
          <p:nvPr/>
        </p:nvSpPr>
        <p:spPr>
          <a:xfrm>
            <a:off x="2723209" y="4787750"/>
            <a:ext cx="3204001" cy="859666"/>
          </a:xfrm>
          <a:prstGeom prst="roundRect">
            <a:avLst/>
          </a:prstGeom>
          <a:solidFill>
            <a:srgbClr val="F0EBE3"/>
          </a:solidFill>
          <a:ln>
            <a:solidFill>
              <a:srgbClr val="F8F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REGRESI LINIER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6EF4A11-C360-B509-8904-69D5C46D9914}"/>
              </a:ext>
            </a:extLst>
          </p:cNvPr>
          <p:cNvSpPr/>
          <p:nvPr/>
        </p:nvSpPr>
        <p:spPr>
          <a:xfrm>
            <a:off x="3204764" y="1859280"/>
            <a:ext cx="812131" cy="546464"/>
          </a:xfrm>
          <a:prstGeom prst="rightArrow">
            <a:avLst/>
          </a:prstGeom>
          <a:solidFill>
            <a:srgbClr val="A3A5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72AE045-F81E-D03A-A0B5-FA2DD18ACE76}"/>
              </a:ext>
            </a:extLst>
          </p:cNvPr>
          <p:cNvSpPr/>
          <p:nvPr/>
        </p:nvSpPr>
        <p:spPr>
          <a:xfrm>
            <a:off x="7088537" y="1859280"/>
            <a:ext cx="812131" cy="546464"/>
          </a:xfrm>
          <a:prstGeom prst="rightArrow">
            <a:avLst/>
          </a:prstGeom>
          <a:solidFill>
            <a:srgbClr val="A3A5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FF8DC5A-9B08-D90F-125D-104505679E94}"/>
              </a:ext>
            </a:extLst>
          </p:cNvPr>
          <p:cNvSpPr/>
          <p:nvPr/>
        </p:nvSpPr>
        <p:spPr>
          <a:xfrm rot="5400000">
            <a:off x="9568817" y="4064910"/>
            <a:ext cx="632209" cy="587140"/>
          </a:xfrm>
          <a:prstGeom prst="rightArrow">
            <a:avLst/>
          </a:prstGeom>
          <a:solidFill>
            <a:srgbClr val="A3A5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F05B4F-7CDC-37E6-991F-B935AB3B298F}"/>
              </a:ext>
            </a:extLst>
          </p:cNvPr>
          <p:cNvSpPr/>
          <p:nvPr/>
        </p:nvSpPr>
        <p:spPr>
          <a:xfrm flipH="1">
            <a:off x="6601059" y="4921398"/>
            <a:ext cx="812131" cy="546464"/>
          </a:xfrm>
          <a:prstGeom prst="rightArrow">
            <a:avLst/>
          </a:prstGeom>
          <a:solidFill>
            <a:srgbClr val="A3A5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2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4" grpId="0" animBg="1"/>
      <p:bldP spid="43" grpId="0" animBg="1"/>
      <p:bldP spid="45" grpId="0" animBg="1"/>
      <p:bldP spid="2" grpId="0" animBg="1"/>
      <p:bldP spid="32" grpId="0" animBg="1"/>
      <p:bldP spid="44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3302756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SARAN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93FB020-5118-DCB8-9DC5-79A464F30BBC}"/>
              </a:ext>
            </a:extLst>
          </p:cNvPr>
          <p:cNvSpPr/>
          <p:nvPr/>
        </p:nvSpPr>
        <p:spPr>
          <a:xfrm>
            <a:off x="1257702" y="1603464"/>
            <a:ext cx="9676595" cy="4305300"/>
          </a:xfrm>
          <a:prstGeom prst="roundRect">
            <a:avLst/>
          </a:prstGeom>
          <a:solidFill>
            <a:srgbClr val="E8D7CD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feature selection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dataset.</a:t>
            </a:r>
          </a:p>
          <a:p>
            <a:pPr marL="342900" indent="-342900" algn="just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penanganan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baris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mengandung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terlalu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Membandingkan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mengisi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hilang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60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4206240" cy="5863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TUJUAN dan BATASAN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88BB0-3570-ACA1-E303-732B542936D0}"/>
              </a:ext>
            </a:extLst>
          </p:cNvPr>
          <p:cNvSpPr txBox="1"/>
          <p:nvPr/>
        </p:nvSpPr>
        <p:spPr>
          <a:xfrm>
            <a:off x="595086" y="1436812"/>
            <a:ext cx="5798718" cy="3416320"/>
          </a:xfrm>
          <a:prstGeom prst="rect">
            <a:avLst/>
          </a:prstGeom>
          <a:solidFill>
            <a:srgbClr val="E8D7CD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odoni MT" panose="02070603080606020203" pitchFamily="18" charset="0"/>
              </a:rPr>
              <a:t>Tujuan</a:t>
            </a:r>
            <a:r>
              <a:rPr lang="en-US" sz="2400" dirty="0">
                <a:latin typeface="Bodoni MT" panose="02070603080606020203" pitchFamily="18" charset="0"/>
              </a:rPr>
              <a:t>  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odoni MT" panose="02070603080606020203" pitchFamily="18" charset="0"/>
              </a:rPr>
              <a:t>Mampu </a:t>
            </a:r>
            <a:r>
              <a:rPr lang="en-US" sz="2400" dirty="0" err="1">
                <a:latin typeface="Bodoni MT" panose="02070603080606020203" pitchFamily="18" charset="0"/>
              </a:rPr>
              <a:t>melakukan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persiapan</a:t>
            </a:r>
            <a:r>
              <a:rPr lang="en-US" sz="2400" dirty="0">
                <a:latin typeface="Bodoni MT" panose="02070603080606020203" pitchFamily="18" charset="0"/>
              </a:rPr>
              <a:t> data </a:t>
            </a:r>
            <a:r>
              <a:rPr lang="en-US" sz="2400" dirty="0" err="1">
                <a:latin typeface="Bodoni MT" panose="02070603080606020203" pitchFamily="18" charset="0"/>
              </a:rPr>
              <a:t>dengan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menangani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nilai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hilang</a:t>
            </a:r>
            <a:r>
              <a:rPr lang="en-US" sz="2400" dirty="0">
                <a:latin typeface="Bodoni MT" panose="02070603080606020203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odoni MT" panose="02070603080606020203" pitchFamily="18" charset="0"/>
              </a:rPr>
              <a:t>Mampu </a:t>
            </a:r>
            <a:r>
              <a:rPr lang="en-US" sz="2400" dirty="0" err="1">
                <a:latin typeface="Bodoni MT" panose="02070603080606020203" pitchFamily="18" charset="0"/>
              </a:rPr>
              <a:t>melakukan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pemodelan</a:t>
            </a:r>
            <a:r>
              <a:rPr lang="en-US" sz="2400" dirty="0">
                <a:latin typeface="Bodoni MT" panose="02070603080606020203" pitchFamily="18" charset="0"/>
              </a:rPr>
              <a:t> machine learning </a:t>
            </a:r>
            <a:r>
              <a:rPr lang="en-US" sz="2400" dirty="0" err="1">
                <a:latin typeface="Bodoni MT" panose="02070603080606020203" pitchFamily="18" charset="0"/>
              </a:rPr>
              <a:t>dengan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algoritma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regresi</a:t>
            </a:r>
            <a:r>
              <a:rPr lang="en-US" sz="2400" dirty="0">
                <a:latin typeface="Bodoni MT" panose="02070603080606020203" pitchFamily="18" charset="0"/>
              </a:rPr>
              <a:t> linier </a:t>
            </a:r>
            <a:r>
              <a:rPr lang="en-US" sz="2400" dirty="0" err="1">
                <a:latin typeface="Bodoni MT" panose="02070603080606020203" pitchFamily="18" charset="0"/>
              </a:rPr>
              <a:t>berganda</a:t>
            </a:r>
            <a:r>
              <a:rPr lang="en-US" sz="2400" dirty="0">
                <a:latin typeface="Bodoni MT" panose="02070603080606020203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odoni MT" panose="02070603080606020203" pitchFamily="18" charset="0"/>
              </a:rPr>
              <a:t>Mampu </a:t>
            </a:r>
            <a:r>
              <a:rPr lang="en-US" sz="2400" dirty="0" err="1">
                <a:latin typeface="Bodoni MT" panose="02070603080606020203" pitchFamily="18" charset="0"/>
              </a:rPr>
              <a:t>melakukan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evaluasi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hasil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prediksi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dari</a:t>
            </a:r>
            <a:r>
              <a:rPr lang="en-US" sz="2400" dirty="0">
                <a:latin typeface="Bodoni MT" panose="02070603080606020203" pitchFamily="18" charset="0"/>
              </a:rPr>
              <a:t> model yang </a:t>
            </a:r>
            <a:r>
              <a:rPr lang="en-US" sz="2400" dirty="0" err="1">
                <a:latin typeface="Bodoni MT" panose="02070603080606020203" pitchFamily="18" charset="0"/>
              </a:rPr>
              <a:t>telah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dibentuk</a:t>
            </a:r>
            <a:r>
              <a:rPr lang="en-US" sz="2400" dirty="0">
                <a:latin typeface="Bodoni MT" panose="02070603080606020203" pitchFamily="18" charset="0"/>
              </a:rPr>
              <a:t>.</a:t>
            </a:r>
          </a:p>
          <a:p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0838BB-BD69-4BDB-65F4-33FDA6E550A9}"/>
              </a:ext>
            </a:extLst>
          </p:cNvPr>
          <p:cNvSpPr txBox="1"/>
          <p:nvPr/>
        </p:nvSpPr>
        <p:spPr>
          <a:xfrm>
            <a:off x="6923458" y="1490008"/>
            <a:ext cx="5140437" cy="1938992"/>
          </a:xfrm>
          <a:prstGeom prst="rect">
            <a:avLst/>
          </a:prstGeom>
          <a:solidFill>
            <a:srgbClr val="E8D7CD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" panose="02070603080606020203" pitchFamily="18" charset="0"/>
              </a:rPr>
              <a:t>Batasan </a:t>
            </a:r>
            <a:r>
              <a:rPr lang="en-US" sz="2400" dirty="0" err="1">
                <a:latin typeface="Bodoni MT" panose="02070603080606020203" pitchFamily="18" charset="0"/>
              </a:rPr>
              <a:t>Masalah</a:t>
            </a:r>
            <a:r>
              <a:rPr lang="en-US" sz="2400" dirty="0">
                <a:latin typeface="Bodoni MT" panose="02070603080606020203" pitchFamily="18" charset="0"/>
              </a:rPr>
              <a:t> :</a:t>
            </a:r>
          </a:p>
          <a:p>
            <a:r>
              <a:rPr lang="en-US" sz="2400" dirty="0">
                <a:latin typeface="Bodoni MT" panose="02070603080606020203" pitchFamily="18" charset="0"/>
              </a:rPr>
              <a:t>- </a:t>
            </a:r>
            <a:r>
              <a:rPr lang="en-US" sz="2400" dirty="0" err="1">
                <a:latin typeface="Bodoni MT" panose="02070603080606020203" pitchFamily="18" charset="0"/>
              </a:rPr>
              <a:t>Metode</a:t>
            </a:r>
            <a:r>
              <a:rPr lang="en-US" sz="2400" dirty="0">
                <a:latin typeface="Bodoni MT" panose="02070603080606020203" pitchFamily="18" charset="0"/>
              </a:rPr>
              <a:t> yang </a:t>
            </a:r>
            <a:r>
              <a:rPr lang="en-US" sz="2400" dirty="0" err="1">
                <a:latin typeface="Bodoni MT" panose="02070603080606020203" pitchFamily="18" charset="0"/>
              </a:rPr>
              <a:t>digunakan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adalah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metode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regresi</a:t>
            </a:r>
            <a:r>
              <a:rPr lang="en-US" sz="2400" dirty="0">
                <a:latin typeface="Bodoni MT" panose="02070603080606020203" pitchFamily="18" charset="0"/>
              </a:rPr>
              <a:t> linier </a:t>
            </a:r>
            <a:r>
              <a:rPr lang="en-US" sz="2400" dirty="0" err="1">
                <a:latin typeface="Bodoni MT" panose="02070603080606020203" pitchFamily="18" charset="0"/>
              </a:rPr>
              <a:t>berganda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dengan</a:t>
            </a:r>
            <a:r>
              <a:rPr lang="en-US" sz="2400" dirty="0">
                <a:latin typeface="Bodoni MT" panose="02070603080606020203" pitchFamily="18" charset="0"/>
              </a:rPr>
              <a:t> data </a:t>
            </a:r>
            <a:r>
              <a:rPr lang="en-US" sz="2400" dirty="0" err="1">
                <a:latin typeface="Bodoni MT" panose="02070603080606020203" pitchFamily="18" charset="0"/>
              </a:rPr>
              <a:t>penjualan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rumah</a:t>
            </a:r>
            <a:r>
              <a:rPr lang="en-US" sz="2400" dirty="0">
                <a:latin typeface="Bodoni MT" panose="02070603080606020203" pitchFamily="18" charset="0"/>
              </a:rPr>
              <a:t> yang </a:t>
            </a:r>
            <a:r>
              <a:rPr lang="en-US" sz="2400" dirty="0" err="1">
                <a:latin typeface="Bodoni MT" panose="02070603080606020203" pitchFamily="18" charset="0"/>
              </a:rPr>
              <a:t>diperoleh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dirty="0" err="1">
                <a:latin typeface="Bodoni MT" panose="02070603080606020203" pitchFamily="18" charset="0"/>
              </a:rPr>
              <a:t>dari</a:t>
            </a:r>
            <a:r>
              <a:rPr lang="en-US" sz="2400" dirty="0">
                <a:latin typeface="Bodoni MT" panose="02070603080606020203" pitchFamily="18" charset="0"/>
              </a:rPr>
              <a:t> </a:t>
            </a:r>
            <a:r>
              <a:rPr lang="en-US" sz="2400" i="1" dirty="0" err="1">
                <a:latin typeface="Bodoni MT" panose="02070603080606020203" pitchFamily="18" charset="0"/>
              </a:rPr>
              <a:t>kaggle</a:t>
            </a:r>
            <a:endParaRPr lang="en-US" sz="2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74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-1" y="556619"/>
            <a:ext cx="6874851" cy="923837"/>
          </a:xfrm>
          <a:prstGeom prst="snip1Rect">
            <a:avLst/>
          </a:prstGeom>
          <a:solidFill>
            <a:srgbClr val="D0A4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PT ZONA EDUKASI NUSANTARA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(ZENIUS EDUCATION)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EA1BD2-F2C1-B964-4269-D930D9D73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54" b="11647"/>
          <a:stretch/>
        </p:blipFill>
        <p:spPr bwMode="auto">
          <a:xfrm>
            <a:off x="3718963" y="1792011"/>
            <a:ext cx="4702947" cy="11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94F24D-2FFC-E83F-3F9E-21548B3DE761}"/>
              </a:ext>
            </a:extLst>
          </p:cNvPr>
          <p:cNvSpPr/>
          <p:nvPr/>
        </p:nvSpPr>
        <p:spPr>
          <a:xfrm>
            <a:off x="960121" y="3256649"/>
            <a:ext cx="10576179" cy="923837"/>
          </a:xfrm>
          <a:prstGeom prst="roundRect">
            <a:avLst/>
          </a:prstGeom>
          <a:solidFill>
            <a:srgbClr val="E8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Platform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belajar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berbasis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teknologi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mulai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dibangun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pada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tahun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2004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Mulalui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 ZenPro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Zenius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mulai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menjangkau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masyarakat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umum</a:t>
            </a:r>
            <a:r>
              <a:rPr lang="en-US" sz="2000" dirty="0">
                <a:solidFill>
                  <a:schemeClr val="tx1"/>
                </a:solidFill>
                <a:latin typeface="Bodoni MT" panose="02070603080606020203" pitchFamily="18" charset="0"/>
              </a:rPr>
              <a:t>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277F6C5-7282-CA73-C971-F29426683774}"/>
              </a:ext>
            </a:extLst>
          </p:cNvPr>
          <p:cNvSpPr/>
          <p:nvPr/>
        </p:nvSpPr>
        <p:spPr>
          <a:xfrm>
            <a:off x="960121" y="4721286"/>
            <a:ext cx="10576179" cy="1235393"/>
          </a:xfrm>
          <a:prstGeom prst="roundRect">
            <a:avLst/>
          </a:prstGeom>
          <a:solidFill>
            <a:srgbClr val="E8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odoni MT" panose="02070603080606020203" pitchFamily="18" charset="0"/>
                <a:ea typeface="Calibri" panose="020F0502020204030204" pitchFamily="34" charset="0"/>
              </a:rPr>
              <a:t>“to spark the love of learning in everyone, everywhere, to question everything”</a:t>
            </a:r>
            <a:endParaRPr lang="en-US" sz="2800" dirty="0">
              <a:solidFill>
                <a:schemeClr val="tx1"/>
              </a:solidFill>
              <a:effectLst/>
              <a:latin typeface="Bodoni MT" panose="02070603080606020203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8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-1" y="728691"/>
            <a:ext cx="6874852" cy="44052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Accelerated machine learning program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3A773F-656A-1C66-E2B0-F529225D6A05}"/>
              </a:ext>
            </a:extLst>
          </p:cNvPr>
          <p:cNvSpPr/>
          <p:nvPr/>
        </p:nvSpPr>
        <p:spPr>
          <a:xfrm>
            <a:off x="1533218" y="2158090"/>
            <a:ext cx="8701484" cy="1429060"/>
          </a:xfrm>
          <a:prstGeom prst="roundRect">
            <a:avLst/>
          </a:prstGeom>
          <a:solidFill>
            <a:srgbClr val="E8D7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Accelerated Machine Learning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merupakan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salah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satu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program yang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diadakan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oleh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Zenius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melalui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ZenPro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bersama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kampus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merdeka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ditujukan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kepada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mahasiswa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berminat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dalam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i="1" dirty="0">
                <a:solidFill>
                  <a:sysClr val="windowText" lastClr="000000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machine learning</a:t>
            </a:r>
            <a:endParaRPr lang="en-US" sz="2400" dirty="0">
              <a:solidFill>
                <a:sysClr val="windowText" lastClr="000000"/>
              </a:solidFill>
              <a:latin typeface="Bodoni MT" panose="020706030806060202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D53AC-BAF6-9663-CB05-8E24B6B0B6ED}"/>
              </a:ext>
            </a:extLst>
          </p:cNvPr>
          <p:cNvGrpSpPr/>
          <p:nvPr/>
        </p:nvGrpSpPr>
        <p:grpSpPr>
          <a:xfrm>
            <a:off x="685651" y="4561862"/>
            <a:ext cx="10943498" cy="877301"/>
            <a:chOff x="1065655" y="2871539"/>
            <a:chExt cx="10943498" cy="87730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2FF1A-AAD2-0EC8-6D8F-6E7E71EA121E}"/>
                </a:ext>
              </a:extLst>
            </p:cNvPr>
            <p:cNvSpPr/>
            <p:nvPr/>
          </p:nvSpPr>
          <p:spPr>
            <a:xfrm>
              <a:off x="1065655" y="2901639"/>
              <a:ext cx="4201391" cy="831270"/>
            </a:xfrm>
            <a:custGeom>
              <a:avLst/>
              <a:gdLst>
                <a:gd name="connsiteX0" fmla="*/ 0 w 4201391"/>
                <a:gd name="connsiteY0" fmla="*/ 0 h 831270"/>
                <a:gd name="connsiteX1" fmla="*/ 3785756 w 4201391"/>
                <a:gd name="connsiteY1" fmla="*/ 0 h 831270"/>
                <a:gd name="connsiteX2" fmla="*/ 4201391 w 4201391"/>
                <a:gd name="connsiteY2" fmla="*/ 415635 h 831270"/>
                <a:gd name="connsiteX3" fmla="*/ 3785756 w 4201391"/>
                <a:gd name="connsiteY3" fmla="*/ 831270 h 831270"/>
                <a:gd name="connsiteX4" fmla="*/ 0 w 4201391"/>
                <a:gd name="connsiteY4" fmla="*/ 831270 h 831270"/>
                <a:gd name="connsiteX5" fmla="*/ 0 w 4201391"/>
                <a:gd name="connsiteY5" fmla="*/ 0 h 83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91" h="831270">
                  <a:moveTo>
                    <a:pt x="0" y="0"/>
                  </a:moveTo>
                  <a:lnTo>
                    <a:pt x="3785756" y="0"/>
                  </a:lnTo>
                  <a:lnTo>
                    <a:pt x="4201391" y="415635"/>
                  </a:lnTo>
                  <a:lnTo>
                    <a:pt x="3785756" y="831270"/>
                  </a:lnTo>
                  <a:lnTo>
                    <a:pt x="0" y="83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A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014" tIns="56007" rIns="235821" bIns="56007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Cooper Black" panose="0208090404030B020404" pitchFamily="18" charset="0"/>
                </a:rPr>
                <a:t>Universal fundamental 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Cooper Black" panose="0208090404030B020404" pitchFamily="18" charset="0"/>
                </a:rPr>
                <a:t>Skills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BFA3D6-8338-FCAA-D959-67DAF5CF089D}"/>
                </a:ext>
              </a:extLst>
            </p:cNvPr>
            <p:cNvSpPr/>
            <p:nvPr/>
          </p:nvSpPr>
          <p:spPr>
            <a:xfrm>
              <a:off x="4511241" y="2885707"/>
              <a:ext cx="3840252" cy="863133"/>
            </a:xfrm>
            <a:custGeom>
              <a:avLst/>
              <a:gdLst>
                <a:gd name="connsiteX0" fmla="*/ 0 w 4201391"/>
                <a:gd name="connsiteY0" fmla="*/ 0 h 863133"/>
                <a:gd name="connsiteX1" fmla="*/ 3769825 w 4201391"/>
                <a:gd name="connsiteY1" fmla="*/ 0 h 863133"/>
                <a:gd name="connsiteX2" fmla="*/ 4201391 w 4201391"/>
                <a:gd name="connsiteY2" fmla="*/ 431567 h 863133"/>
                <a:gd name="connsiteX3" fmla="*/ 3769825 w 4201391"/>
                <a:gd name="connsiteY3" fmla="*/ 863133 h 863133"/>
                <a:gd name="connsiteX4" fmla="*/ 0 w 4201391"/>
                <a:gd name="connsiteY4" fmla="*/ 863133 h 863133"/>
                <a:gd name="connsiteX5" fmla="*/ 431567 w 4201391"/>
                <a:gd name="connsiteY5" fmla="*/ 431567 h 863133"/>
                <a:gd name="connsiteX6" fmla="*/ 0 w 4201391"/>
                <a:gd name="connsiteY6" fmla="*/ 0 h 8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01391" h="863133">
                  <a:moveTo>
                    <a:pt x="0" y="0"/>
                  </a:moveTo>
                  <a:lnTo>
                    <a:pt x="3769825" y="0"/>
                  </a:lnTo>
                  <a:lnTo>
                    <a:pt x="4201391" y="431567"/>
                  </a:lnTo>
                  <a:lnTo>
                    <a:pt x="3769825" y="863133"/>
                  </a:lnTo>
                  <a:lnTo>
                    <a:pt x="0" y="863133"/>
                  </a:lnTo>
                  <a:lnTo>
                    <a:pt x="431567" y="431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707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5578" tIns="56007" rIns="459570" bIns="56007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latin typeface="Cooper Black" panose="0208090404030B020404" pitchFamily="18" charset="0"/>
                </a:rPr>
                <a:t>Specific Fundamental </a:t>
              </a:r>
            </a:p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latin typeface="Cooper Black" panose="0208090404030B020404" pitchFamily="18" charset="0"/>
                </a:rPr>
                <a:t>skills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E07576-32D2-04A6-521F-4B112C7F1C8C}"/>
                </a:ext>
              </a:extLst>
            </p:cNvPr>
            <p:cNvSpPr/>
            <p:nvPr/>
          </p:nvSpPr>
          <p:spPr>
            <a:xfrm>
              <a:off x="7807762" y="2871539"/>
              <a:ext cx="4201391" cy="877301"/>
            </a:xfrm>
            <a:custGeom>
              <a:avLst/>
              <a:gdLst>
                <a:gd name="connsiteX0" fmla="*/ 0 w 4201391"/>
                <a:gd name="connsiteY0" fmla="*/ 0 h 877301"/>
                <a:gd name="connsiteX1" fmla="*/ 3762741 w 4201391"/>
                <a:gd name="connsiteY1" fmla="*/ 0 h 877301"/>
                <a:gd name="connsiteX2" fmla="*/ 4201391 w 4201391"/>
                <a:gd name="connsiteY2" fmla="*/ 438651 h 877301"/>
                <a:gd name="connsiteX3" fmla="*/ 3762741 w 4201391"/>
                <a:gd name="connsiteY3" fmla="*/ 877301 h 877301"/>
                <a:gd name="connsiteX4" fmla="*/ 0 w 4201391"/>
                <a:gd name="connsiteY4" fmla="*/ 877301 h 877301"/>
                <a:gd name="connsiteX5" fmla="*/ 438651 w 4201391"/>
                <a:gd name="connsiteY5" fmla="*/ 438651 h 877301"/>
                <a:gd name="connsiteX6" fmla="*/ 0 w 4201391"/>
                <a:gd name="connsiteY6" fmla="*/ 0 h 87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01391" h="877301">
                  <a:moveTo>
                    <a:pt x="0" y="0"/>
                  </a:moveTo>
                  <a:lnTo>
                    <a:pt x="3762741" y="0"/>
                  </a:lnTo>
                  <a:lnTo>
                    <a:pt x="4201391" y="438651"/>
                  </a:lnTo>
                  <a:lnTo>
                    <a:pt x="3762741" y="877301"/>
                  </a:lnTo>
                  <a:lnTo>
                    <a:pt x="0" y="877301"/>
                  </a:lnTo>
                  <a:lnTo>
                    <a:pt x="438651" y="438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1B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2662" tIns="56007" rIns="466654" bIns="56007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latin typeface="Cooper Black" panose="0208090404030B020404" pitchFamily="18" charset="0"/>
                </a:rPr>
                <a:t>Specific Technical </a:t>
              </a:r>
            </a:p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latin typeface="Cooper Black" panose="0208090404030B020404" pitchFamily="18" charset="0"/>
                </a:rPr>
                <a:t>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85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677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-62942" y="419993"/>
            <a:ext cx="4597400" cy="473668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1A820-D2E0-8B91-740F-6515A2B11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75" y="2397246"/>
            <a:ext cx="6318962" cy="407882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816A7A-443A-51D2-883A-F22D9CD500AE}"/>
              </a:ext>
            </a:extLst>
          </p:cNvPr>
          <p:cNvSpPr/>
          <p:nvPr/>
        </p:nvSpPr>
        <p:spPr>
          <a:xfrm>
            <a:off x="1232277" y="1065116"/>
            <a:ext cx="10304023" cy="1065361"/>
          </a:xfrm>
          <a:prstGeom prst="roundRect">
            <a:avLst/>
          </a:prstGeom>
          <a:solidFill>
            <a:srgbClr val="E8D7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 learning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pemrograman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komputer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mengoptimalkan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kinerja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kriteria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prediksi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memanfaatkan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historis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68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56620"/>
            <a:ext cx="4267200" cy="572533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ahnschrift SemiBold" panose="020B0502040204020203" pitchFamily="34" charset="0"/>
              </a:rPr>
              <a:t>Regresi</a:t>
            </a:r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Linier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80AF9C-6A83-DFA2-F199-12B53FBB8CB4}"/>
              </a:ext>
            </a:extLst>
          </p:cNvPr>
          <p:cNvSpPr/>
          <p:nvPr/>
        </p:nvSpPr>
        <p:spPr>
          <a:xfrm>
            <a:off x="1219902" y="1283671"/>
            <a:ext cx="9875520" cy="1007697"/>
          </a:xfrm>
          <a:prstGeom prst="roundRect">
            <a:avLst/>
          </a:prstGeom>
          <a:solidFill>
            <a:srgbClr val="E4DCC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Regresi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linier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merupakan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salah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satu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teknik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statistika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digunakan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mengetahui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pengaruh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variabel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independen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terhadap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variabel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dependen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tertentu</a:t>
            </a:r>
            <a:r>
              <a:rPr lang="en-US" sz="20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. </a:t>
            </a:r>
            <a:endParaRPr lang="en-US" sz="2000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3EC850F8-D76E-CDC2-467A-7288936AEDC6}"/>
              </a:ext>
            </a:extLst>
          </p:cNvPr>
          <p:cNvSpPr/>
          <p:nvPr/>
        </p:nvSpPr>
        <p:spPr>
          <a:xfrm>
            <a:off x="0" y="2781818"/>
            <a:ext cx="4267200" cy="572533"/>
          </a:xfrm>
          <a:prstGeom prst="round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Perbedaan</a:t>
            </a: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pemodelan</a:t>
            </a: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statistika</a:t>
            </a: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dan machine learning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2E39A5D-E22D-FA4D-09CD-CFBAB4FAE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80836"/>
              </p:ext>
            </p:extLst>
          </p:nvPr>
        </p:nvGraphicFramePr>
        <p:xfrm>
          <a:off x="1608667" y="3503649"/>
          <a:ext cx="9114554" cy="308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866">
                  <a:extLst>
                    <a:ext uri="{9D8B030D-6E8A-4147-A177-3AD203B41FA5}">
                      <a16:colId xmlns:a16="http://schemas.microsoft.com/office/drawing/2014/main" val="3420040701"/>
                    </a:ext>
                  </a:extLst>
                </a:gridCol>
                <a:gridCol w="4508688">
                  <a:extLst>
                    <a:ext uri="{9D8B030D-6E8A-4147-A177-3AD203B41FA5}">
                      <a16:colId xmlns:a16="http://schemas.microsoft.com/office/drawing/2014/main" val="233270413"/>
                    </a:ext>
                  </a:extLst>
                </a:gridCol>
              </a:tblGrid>
              <a:tr h="424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doni MT" panose="02070603080606020203" pitchFamily="18" charset="0"/>
                        </a:rPr>
                        <a:t>Model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Statistika</a:t>
                      </a:r>
                      <a:endParaRPr lang="en-US" dirty="0">
                        <a:latin typeface="Bodoni MT" panose="02070603080606020203" pitchFamily="18" charset="0"/>
                      </a:endParaRPr>
                    </a:p>
                  </a:txBody>
                  <a:tcPr>
                    <a:solidFill>
                      <a:srgbClr val="5870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Bodoni MT" panose="02070603080606020203" pitchFamily="18" charset="0"/>
                        </a:rPr>
                        <a:t>Machine Learning</a:t>
                      </a:r>
                    </a:p>
                  </a:txBody>
                  <a:tcPr>
                    <a:solidFill>
                      <a:srgbClr val="5870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01481"/>
                  </a:ext>
                </a:extLst>
              </a:tr>
              <a:tr h="74236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Memerulkan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asumsi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bentuk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kurva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Tidak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memerlukan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asumsi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bentuk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kurva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tertentu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90117"/>
                  </a:ext>
                </a:extLst>
              </a:tr>
              <a:tr h="43010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Memperlihatkan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diagnostik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parameter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dengan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nilai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Tidak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memperlihatkan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diagnostik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tes</a:t>
                      </a:r>
                      <a:endParaRPr lang="en-US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06190"/>
                  </a:ext>
                </a:extLst>
              </a:tr>
              <a:tr h="43010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Tidak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memerlukan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pembagian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doni MT" panose="02070603080606020203" pitchFamily="18" charset="0"/>
                        </a:rPr>
                        <a:t>Dataset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dibagi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menjadi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data train dan data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95151"/>
                  </a:ext>
                </a:extLst>
              </a:tr>
              <a:tr h="43010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Umumnya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digunakan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untuk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kebutuhan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penelitian</a:t>
                      </a:r>
                      <a:endParaRPr lang="en-US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Bodoni MT" panose="02070603080606020203" pitchFamily="18" charset="0"/>
                        </a:rPr>
                        <a:t>Umumnya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digunakan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dalam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lingkungan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produksi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atau</a:t>
                      </a:r>
                      <a:r>
                        <a:rPr lang="en-US" dirty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dirty="0" err="1">
                          <a:latin typeface="Bodoni MT" panose="02070603080606020203" pitchFamily="18" charset="0"/>
                        </a:rPr>
                        <a:t>perusahaan</a:t>
                      </a:r>
                      <a:endParaRPr lang="en-US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561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365556-3354-00F6-35DA-01E9708EF998}"/>
                  </a:ext>
                </a:extLst>
              </p:cNvPr>
              <p:cNvSpPr txBox="1"/>
              <p:nvPr/>
            </p:nvSpPr>
            <p:spPr>
              <a:xfrm>
                <a:off x="2912204" y="2383617"/>
                <a:ext cx="65074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365556-3354-00F6-35DA-01E9708E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04" y="2383617"/>
                <a:ext cx="6507480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672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826884" y="204885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541380"/>
            <a:ext cx="4267200" cy="572533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Bahnschrift SemiBold" panose="020B0502040204020203" pitchFamily="34" charset="0"/>
              </a:rPr>
              <a:t>Akurasi Prediksi</a:t>
            </a:r>
            <a:endParaRPr lang="en-US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D14AB-3E64-1FFA-145D-E50FC8D49D2B}"/>
              </a:ext>
            </a:extLst>
          </p:cNvPr>
          <p:cNvSpPr/>
          <p:nvPr/>
        </p:nvSpPr>
        <p:spPr>
          <a:xfrm>
            <a:off x="1600200" y="1540267"/>
            <a:ext cx="9790894" cy="865477"/>
          </a:xfrm>
          <a:prstGeom prst="roundRect">
            <a:avLst/>
          </a:prstGeom>
          <a:solidFill>
            <a:srgbClr val="E4DCC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Prediksi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merupakan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kegiatan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pendugaan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masa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depan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berdasarkan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nilai</a:t>
            </a:r>
            <a:r>
              <a:rPr lang="en-US" sz="2400" dirty="0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masa </a:t>
            </a:r>
            <a:r>
              <a:rPr lang="en-US" sz="2400" dirty="0" err="1"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lalu</a:t>
            </a:r>
            <a:endParaRPr lang="en-US" sz="2400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42ED31B-EBC9-C9A0-D744-448D8FCAE520}"/>
                  </a:ext>
                </a:extLst>
              </p:cNvPr>
              <p:cNvSpPr/>
              <p:nvPr/>
            </p:nvSpPr>
            <p:spPr>
              <a:xfrm>
                <a:off x="1600200" y="2832098"/>
                <a:ext cx="9790894" cy="1539240"/>
              </a:xfrm>
              <a:prstGeom prst="roundRect">
                <a:avLst/>
              </a:prstGeom>
              <a:solidFill>
                <a:srgbClr val="E4DCCF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Koefisien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determinasi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) 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merupakan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satu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angka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bebas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satuan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yang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menerangkan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kekuatan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hubungan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variabel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dalam data yang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digeneralisasikan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kedalam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regresi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 linier </a:t>
                </a:r>
                <a:r>
                  <a:rPr lang="en-US" sz="2400" dirty="0" err="1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berganda</a:t>
                </a:r>
                <a:r>
                  <a:rPr lang="en-US" sz="2400" dirty="0">
                    <a:solidFill>
                      <a:schemeClr val="tx1"/>
                    </a:solidFill>
                    <a:latin typeface="Bodoni MT" panose="020706030806060202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42ED31B-EBC9-C9A0-D744-448D8FCAE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832098"/>
                <a:ext cx="9790894" cy="15392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1FD48D-8549-A4B4-BEC0-E8003D5631D4}"/>
                  </a:ext>
                </a:extLst>
              </p:cNvPr>
              <p:cNvSpPr txBox="1"/>
              <p:nvPr/>
            </p:nvSpPr>
            <p:spPr>
              <a:xfrm>
                <a:off x="2979420" y="4852086"/>
                <a:ext cx="6507480" cy="1519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1FD48D-8549-A4B4-BEC0-E8003D563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20" y="4852086"/>
                <a:ext cx="6507480" cy="1519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198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0A228-9C26-BF62-112A-C8897E64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0" t="23334" r="50974" b="43016"/>
          <a:stretch/>
        </p:blipFill>
        <p:spPr>
          <a:xfrm>
            <a:off x="-796773" y="96653"/>
            <a:ext cx="526917" cy="20709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17F24-B770-4336-06F9-DB8A5C7762BA}"/>
              </a:ext>
            </a:extLst>
          </p:cNvPr>
          <p:cNvGrpSpPr/>
          <p:nvPr/>
        </p:nvGrpSpPr>
        <p:grpSpPr>
          <a:xfrm>
            <a:off x="8233544" y="248539"/>
            <a:ext cx="3302756" cy="781749"/>
            <a:chOff x="8065378" y="382311"/>
            <a:chExt cx="3302756" cy="7817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2C69F-4DCB-F421-93C0-AD2180DBE598}"/>
                </a:ext>
              </a:extLst>
            </p:cNvPr>
            <p:cNvGrpSpPr/>
            <p:nvPr/>
          </p:nvGrpSpPr>
          <p:grpSpPr>
            <a:xfrm>
              <a:off x="8065378" y="382311"/>
              <a:ext cx="3302756" cy="781749"/>
              <a:chOff x="8065378" y="382311"/>
              <a:chExt cx="3302756" cy="781749"/>
            </a:xfrm>
          </p:grpSpPr>
          <p:sp>
            <p:nvSpPr>
              <p:cNvPr id="12" name="Google Shape;62;p13">
                <a:extLst>
                  <a:ext uri="{FF2B5EF4-FFF2-40B4-BE49-F238E27FC236}">
                    <a16:creationId xmlns:a16="http://schemas.microsoft.com/office/drawing/2014/main" id="{0E48B871-CB5D-C750-D550-D4759AA4FEDA}"/>
                  </a:ext>
                </a:extLst>
              </p:cNvPr>
              <p:cNvSpPr/>
              <p:nvPr/>
            </p:nvSpPr>
            <p:spPr>
              <a:xfrm>
                <a:off x="8065378" y="382311"/>
                <a:ext cx="3302756" cy="781749"/>
              </a:xfrm>
              <a:prstGeom prst="round2DiagRect">
                <a:avLst/>
              </a:prstGeom>
              <a:solidFill>
                <a:srgbClr val="F0EB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64;p13">
                <a:extLst>
                  <a:ext uri="{FF2B5EF4-FFF2-40B4-BE49-F238E27FC236}">
                    <a16:creationId xmlns:a16="http://schemas.microsoft.com/office/drawing/2014/main" id="{D7D8FD7D-DF77-14F9-842B-B87BD0828297}"/>
                  </a:ext>
                </a:extLst>
              </p:cNvPr>
              <p:cNvCxnSpPr/>
              <p:nvPr/>
            </p:nvCxnSpPr>
            <p:spPr>
              <a:xfrm>
                <a:off x="9157897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65;p13">
                <a:extLst>
                  <a:ext uri="{FF2B5EF4-FFF2-40B4-BE49-F238E27FC236}">
                    <a16:creationId xmlns:a16="http://schemas.microsoft.com/office/drawing/2014/main" id="{A4CA4406-9B84-39AE-7F8F-7CEA6F5D9D1D}"/>
                  </a:ext>
                </a:extLst>
              </p:cNvPr>
              <p:cNvCxnSpPr/>
              <p:nvPr/>
            </p:nvCxnSpPr>
            <p:spPr>
              <a:xfrm>
                <a:off x="9157871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16" name="Google Shape;66;p13">
                <a:extLst>
                  <a:ext uri="{FF2B5EF4-FFF2-40B4-BE49-F238E27FC236}">
                    <a16:creationId xmlns:a16="http://schemas.microsoft.com/office/drawing/2014/main" id="{5651A341-4787-3D6D-5D0F-88A6E054AE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9894" r="8731"/>
              <a:stretch/>
            </p:blipFill>
            <p:spPr>
              <a:xfrm>
                <a:off x="8253744" y="489319"/>
                <a:ext cx="800300" cy="540969"/>
              </a:xfrm>
              <a:prstGeom prst="round2DiagRect">
                <a:avLst/>
              </a:prstGeom>
              <a:noFill/>
              <a:ln>
                <a:noFill/>
              </a:ln>
            </p:spPr>
          </p:pic>
          <p:cxnSp>
            <p:nvCxnSpPr>
              <p:cNvPr id="18" name="Google Shape;65;p13">
                <a:extLst>
                  <a:ext uri="{FF2B5EF4-FFF2-40B4-BE49-F238E27FC236}">
                    <a16:creationId xmlns:a16="http://schemas.microsoft.com/office/drawing/2014/main" id="{3AD8E4A3-0D2C-D582-6611-1A841B30AE03}"/>
                  </a:ext>
                </a:extLst>
              </p:cNvPr>
              <p:cNvCxnSpPr/>
              <p:nvPr/>
            </p:nvCxnSpPr>
            <p:spPr>
              <a:xfrm>
                <a:off x="10455898" y="620167"/>
                <a:ext cx="0" cy="2422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29CB1F-9942-39FF-D625-6F66BF4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103" y="470830"/>
              <a:ext cx="621826" cy="5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3;p13">
              <a:extLst>
                <a:ext uri="{FF2B5EF4-FFF2-40B4-BE49-F238E27FC236}">
                  <a16:creationId xmlns:a16="http://schemas.microsoft.com/office/drawing/2014/main" id="{72431C9D-3461-A452-5D03-D35A0118E0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99801" y="569400"/>
              <a:ext cx="621817" cy="442399"/>
            </a:xfrm>
            <a:prstGeom prst="round2Diag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322-B543-194D-4D19-C2A7FA60C2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8" t="16384" r="11000" b="10281"/>
          <a:stretch/>
        </p:blipFill>
        <p:spPr>
          <a:xfrm>
            <a:off x="-826884" y="4116980"/>
            <a:ext cx="651620" cy="2644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24E0B8-284E-991D-10D0-627EA617D2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5889" r="49925" b="10777"/>
          <a:stretch/>
        </p:blipFill>
        <p:spPr>
          <a:xfrm>
            <a:off x="-826884" y="2405744"/>
            <a:ext cx="587141" cy="1711236"/>
          </a:xfrm>
          <a:prstGeom prst="rect">
            <a:avLst/>
          </a:prstGeom>
        </p:spPr>
      </p:pic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C0429BBF-F333-D1B8-6696-C9CD20DCE288}"/>
              </a:ext>
            </a:extLst>
          </p:cNvPr>
          <p:cNvSpPr/>
          <p:nvPr/>
        </p:nvSpPr>
        <p:spPr>
          <a:xfrm>
            <a:off x="0" y="465516"/>
            <a:ext cx="3302756" cy="573680"/>
          </a:xfrm>
          <a:prstGeom prst="snip1Rect">
            <a:avLst/>
          </a:prstGeom>
          <a:solidFill>
            <a:srgbClr val="D0A4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PELAKSANAAN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A78581-DEE4-5F27-8408-DC089DE5A480}"/>
              </a:ext>
            </a:extLst>
          </p:cNvPr>
          <p:cNvGrpSpPr/>
          <p:nvPr/>
        </p:nvGrpSpPr>
        <p:grpSpPr>
          <a:xfrm>
            <a:off x="6847492" y="1268144"/>
            <a:ext cx="4826349" cy="4951026"/>
            <a:chOff x="6847492" y="1268144"/>
            <a:chExt cx="4826349" cy="49510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2CED253-924F-C755-6961-E106B1457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7492" y="1268144"/>
              <a:ext cx="4468211" cy="268472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64DDB9C-FF8F-AE67-4C86-16200171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87640" y="3511422"/>
              <a:ext cx="3886201" cy="27077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160C32-19DD-D6B0-12AF-492D5E4635E6}"/>
              </a:ext>
            </a:extLst>
          </p:cNvPr>
          <p:cNvSpPr txBox="1"/>
          <p:nvPr/>
        </p:nvSpPr>
        <p:spPr>
          <a:xfrm>
            <a:off x="289560" y="1691640"/>
            <a:ext cx="6093108" cy="3508653"/>
          </a:xfrm>
          <a:prstGeom prst="rect">
            <a:avLst/>
          </a:prstGeom>
          <a:solidFill>
            <a:srgbClr val="E4DCC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KEGIATAN :</a:t>
            </a:r>
          </a:p>
          <a:p>
            <a:pPr algn="just"/>
            <a:r>
              <a:rPr lang="en-US" sz="2000" dirty="0" err="1">
                <a:latin typeface="Bahnschrift" panose="020B0502040204020203" pitchFamily="34" charset="0"/>
              </a:rPr>
              <a:t>Kegiatan</a:t>
            </a:r>
            <a:r>
              <a:rPr lang="en-US" sz="2000" dirty="0">
                <a:latin typeface="Bahnschrift" panose="020B0502040204020203" pitchFamily="34" charset="0"/>
              </a:rPr>
              <a:t> PKL </a:t>
            </a:r>
            <a:r>
              <a:rPr lang="en-US" sz="2000" dirty="0" err="1">
                <a:latin typeface="Bahnschrift" panose="020B0502040204020203" pitchFamily="34" charset="0"/>
              </a:rPr>
              <a:t>dilaksanakan</a:t>
            </a:r>
            <a:r>
              <a:rPr lang="en-US" sz="2000" dirty="0">
                <a:latin typeface="Bahnschrift" panose="020B0502040204020203" pitchFamily="34" charset="0"/>
              </a:rPr>
              <a:t> di PT Zona </a:t>
            </a:r>
            <a:r>
              <a:rPr lang="en-US" sz="2000" dirty="0" err="1">
                <a:latin typeface="Bahnschrift" panose="020B0502040204020203" pitchFamily="34" charset="0"/>
              </a:rPr>
              <a:t>Edukasi</a:t>
            </a:r>
            <a:r>
              <a:rPr lang="en-US" sz="2000" dirty="0">
                <a:latin typeface="Bahnschrift" panose="020B0502040204020203" pitchFamily="34" charset="0"/>
              </a:rPr>
              <a:t> Nusantara (</a:t>
            </a:r>
            <a:r>
              <a:rPr lang="en-US" sz="2000" dirty="0" err="1">
                <a:latin typeface="Bahnschrift" panose="020B0502040204020203" pitchFamily="34" charset="0"/>
              </a:rPr>
              <a:t>Zenius</a:t>
            </a:r>
            <a:r>
              <a:rPr lang="en-US" sz="2000" dirty="0">
                <a:latin typeface="Bahnschrift" panose="020B0502040204020203" pitchFamily="34" charset="0"/>
              </a:rPr>
              <a:t> Education) </a:t>
            </a:r>
            <a:r>
              <a:rPr lang="en-US" sz="2000" dirty="0" err="1">
                <a:latin typeface="Bahnschrift" panose="020B0502040204020203" pitchFamily="34" charset="0"/>
              </a:rPr>
              <a:t>secara</a:t>
            </a:r>
            <a:r>
              <a:rPr lang="en-US" sz="2000" dirty="0">
                <a:latin typeface="Bahnschrift" panose="020B0502040204020203" pitchFamily="34" charset="0"/>
              </a:rPr>
              <a:t> daring. </a:t>
            </a:r>
            <a:r>
              <a:rPr lang="en-US" sz="2000" dirty="0" err="1">
                <a:latin typeface="Bahnschrift" panose="020B0502040204020203" pitchFamily="34" charset="0"/>
              </a:rPr>
              <a:t>Pembelajaran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secara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langsung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melalui</a:t>
            </a:r>
            <a:r>
              <a:rPr lang="en-US" sz="2000" dirty="0">
                <a:latin typeface="Bahnschrift" panose="020B0502040204020203" pitchFamily="34" charset="0"/>
              </a:rPr>
              <a:t> Zoom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subject mentor expert dan </a:t>
            </a:r>
            <a:r>
              <a:rPr lang="en-US" sz="2000" dirty="0" err="1">
                <a:latin typeface="Bahnschrift" panose="020B0502040204020203" pitchFamily="34" charset="0"/>
              </a:rPr>
              <a:t>secara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mandiri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melalui</a:t>
            </a:r>
            <a:r>
              <a:rPr lang="en-US" sz="2000" dirty="0">
                <a:latin typeface="Bahnschrift" panose="020B0502040204020203" pitchFamily="34" charset="0"/>
              </a:rPr>
              <a:t> Canvas. Pada </a:t>
            </a:r>
            <a:r>
              <a:rPr lang="en-US" sz="2000" dirty="0" err="1">
                <a:latin typeface="Bahnschrift" panose="020B0502040204020203" pitchFamily="34" charset="0"/>
              </a:rPr>
              <a:t>setiap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pertemuan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diberikan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tugas</a:t>
            </a:r>
            <a:r>
              <a:rPr lang="en-US" sz="2000" dirty="0">
                <a:latin typeface="Bahnschrift" panose="020B0502040204020203" pitchFamily="34" charset="0"/>
              </a:rPr>
              <a:t> dan final </a:t>
            </a:r>
            <a:r>
              <a:rPr lang="en-US" sz="2000" dirty="0" err="1">
                <a:latin typeface="Bahnschrift" panose="020B0502040204020203" pitchFamily="34" charset="0"/>
              </a:rPr>
              <a:t>projek</a:t>
            </a:r>
            <a:r>
              <a:rPr lang="en-US" sz="2000" dirty="0">
                <a:latin typeface="Bahnschrift" panose="020B0502040204020203" pitchFamily="34" charset="0"/>
              </a:rPr>
              <a:t> pada </a:t>
            </a:r>
            <a:r>
              <a:rPr lang="en-US" sz="2000" dirty="0" err="1">
                <a:latin typeface="Bahnschrift" panose="020B0502040204020203" pitchFamily="34" charset="0"/>
              </a:rPr>
              <a:t>akhir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kegiatan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3200" dirty="0">
                <a:latin typeface="Bahnschrift" panose="020B0502040204020203" pitchFamily="34" charset="0"/>
              </a:rPr>
              <a:t>Waktu </a:t>
            </a:r>
            <a:r>
              <a:rPr lang="en-US" sz="3200" dirty="0" err="1">
                <a:latin typeface="Bahnschrift" panose="020B0502040204020203" pitchFamily="34" charset="0"/>
              </a:rPr>
              <a:t>Pelaksanaan</a:t>
            </a:r>
            <a:r>
              <a:rPr lang="en-US" sz="3200" dirty="0">
                <a:latin typeface="Bahnschrift" panose="020B0502040204020203" pitchFamily="34" charset="0"/>
              </a:rPr>
              <a:t> :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21 </a:t>
            </a:r>
            <a:r>
              <a:rPr lang="en-US" sz="2000" dirty="0" err="1">
                <a:latin typeface="Bahnschrift" panose="020B0502040204020203" pitchFamily="34" charset="0"/>
              </a:rPr>
              <a:t>Februari</a:t>
            </a:r>
            <a:r>
              <a:rPr lang="en-US" sz="2000" dirty="0">
                <a:latin typeface="Bahnschrift" panose="020B0502040204020203" pitchFamily="34" charset="0"/>
              </a:rPr>
              <a:t> 2022 – 21 </a:t>
            </a:r>
            <a:r>
              <a:rPr lang="en-US" sz="2000" dirty="0" err="1">
                <a:latin typeface="Bahnschrift" panose="020B0502040204020203" pitchFamily="34" charset="0"/>
              </a:rPr>
              <a:t>Juli</a:t>
            </a:r>
            <a:r>
              <a:rPr lang="en-US" sz="2000" dirty="0">
                <a:latin typeface="Bahnschrift" panose="020B0502040204020203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272415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2603</Words>
  <Application>Microsoft Office PowerPoint</Application>
  <PresentationFormat>Widescreen</PresentationFormat>
  <Paragraphs>186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Bahnschrift</vt:lpstr>
      <vt:lpstr>Bahnschrift Light</vt:lpstr>
      <vt:lpstr>Bahnschrift SemiBold</vt:lpstr>
      <vt:lpstr>Bodoni MT</vt:lpstr>
      <vt:lpstr>Calibri</vt:lpstr>
      <vt:lpstr>Calibri Light</vt:lpstr>
      <vt:lpstr>Cambria Math</vt:lpstr>
      <vt:lpstr>Cooper Black</vt:lpstr>
      <vt:lpstr>Times New Roman</vt:lpstr>
      <vt:lpstr>Office Theme</vt:lpstr>
      <vt:lpstr>PENERAPAN MACHINE LEARNING DENGAN ALGORITMA REGRESI LINIER UNTUK PREDIKSI HARGA PERUMAHAN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Algoritma Regresi Linier untuk  Prediksi Harga Perumahan</dc:title>
  <dc:creator>Laila Fathiyaturrahmi</dc:creator>
  <cp:lastModifiedBy>Laila Fathiyaturrahmi</cp:lastModifiedBy>
  <cp:revision>19</cp:revision>
  <dcterms:created xsi:type="dcterms:W3CDTF">2022-07-17T15:58:59Z</dcterms:created>
  <dcterms:modified xsi:type="dcterms:W3CDTF">2022-08-03T09:41:38Z</dcterms:modified>
</cp:coreProperties>
</file>